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1" r:id="rId1"/>
  </p:sldMasterIdLst>
  <p:notesMasterIdLst>
    <p:notesMasterId r:id="rId25"/>
  </p:notesMasterIdLst>
  <p:handoutMasterIdLst>
    <p:handoutMasterId r:id="rId26"/>
  </p:handoutMasterIdLst>
  <p:sldIdLst>
    <p:sldId id="367" r:id="rId2"/>
    <p:sldId id="365" r:id="rId3"/>
    <p:sldId id="308" r:id="rId4"/>
    <p:sldId id="351" r:id="rId5"/>
    <p:sldId id="352" r:id="rId6"/>
    <p:sldId id="353" r:id="rId7"/>
    <p:sldId id="354" r:id="rId8"/>
    <p:sldId id="356" r:id="rId9"/>
    <p:sldId id="309" r:id="rId10"/>
    <p:sldId id="310" r:id="rId11"/>
    <p:sldId id="341" r:id="rId12"/>
    <p:sldId id="357" r:id="rId13"/>
    <p:sldId id="346" r:id="rId14"/>
    <p:sldId id="342" r:id="rId15"/>
    <p:sldId id="345" r:id="rId16"/>
    <p:sldId id="344" r:id="rId17"/>
    <p:sldId id="343" r:id="rId18"/>
    <p:sldId id="358" r:id="rId19"/>
    <p:sldId id="359" r:id="rId20"/>
    <p:sldId id="361" r:id="rId21"/>
    <p:sldId id="369" r:id="rId22"/>
    <p:sldId id="364" r:id="rId23"/>
    <p:sldId id="368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2"/>
      </a:buClr>
      <a:buSzPct val="80000"/>
      <a:buFont typeface="Wingdings" pitchFamily="2" charset="2"/>
      <a:buChar char="l"/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2"/>
      </a:buClr>
      <a:buSzPct val="80000"/>
      <a:buFont typeface="Wingdings" pitchFamily="2" charset="2"/>
      <a:buChar char="l"/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2"/>
      </a:buClr>
      <a:buSzPct val="80000"/>
      <a:buFont typeface="Wingdings" pitchFamily="2" charset="2"/>
      <a:buChar char="l"/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2"/>
      </a:buClr>
      <a:buSzPct val="80000"/>
      <a:buFont typeface="Wingdings" pitchFamily="2" charset="2"/>
      <a:buChar char="l"/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2"/>
      </a:buClr>
      <a:buSzPct val="80000"/>
      <a:buFont typeface="Wingdings" pitchFamily="2" charset="2"/>
      <a:buChar char="l"/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A49"/>
    <a:srgbClr val="FFFFFF"/>
    <a:srgbClr val="FF9966"/>
    <a:srgbClr val="FF0000"/>
    <a:srgbClr val="00FF00"/>
    <a:srgbClr val="FF6699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2730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193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24D7D0BF-142D-4C43-BDAB-22BD62787FB1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6524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1146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46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A9512CF5-1787-4D8B-98CB-C4FEF0CA29EE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0546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81" name="Group 61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30779" name="Rectangle 59"/>
            <p:cNvSpPr>
              <a:spLocks noChangeArrowheads="1"/>
            </p:cNvSpPr>
            <p:nvPr/>
          </p:nvSpPr>
          <p:spPr bwMode="auto">
            <a:xfrm>
              <a:off x="0" y="0"/>
              <a:ext cx="5760" cy="13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71" name="Rectangle 51"/>
            <p:cNvSpPr>
              <a:spLocks noChangeArrowheads="1"/>
            </p:cNvSpPr>
            <p:nvPr/>
          </p:nvSpPr>
          <p:spPr bwMode="white">
            <a:xfrm>
              <a:off x="0" y="1344"/>
              <a:ext cx="5760" cy="29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24" name="Freeform 4"/>
            <p:cNvSpPr>
              <a:spLocks/>
            </p:cNvSpPr>
            <p:nvPr/>
          </p:nvSpPr>
          <p:spPr bwMode="hidden">
            <a:xfrm>
              <a:off x="0" y="-8"/>
              <a:ext cx="3640" cy="1434"/>
            </a:xfrm>
            <a:custGeom>
              <a:avLst/>
              <a:gdLst/>
              <a:ahLst/>
              <a:cxnLst>
                <a:cxn ang="0">
                  <a:pos x="0" y="1152"/>
                </a:cxn>
                <a:cxn ang="0">
                  <a:pos x="672" y="1392"/>
                </a:cxn>
                <a:cxn ang="0">
                  <a:pos x="912" y="1152"/>
                </a:cxn>
                <a:cxn ang="0">
                  <a:pos x="864" y="816"/>
                </a:cxn>
                <a:cxn ang="0">
                  <a:pos x="1170" y="588"/>
                </a:cxn>
                <a:cxn ang="0">
                  <a:pos x="1692" y="546"/>
                </a:cxn>
                <a:cxn ang="0">
                  <a:pos x="2112" y="576"/>
                </a:cxn>
                <a:cxn ang="0">
                  <a:pos x="2208" y="384"/>
                </a:cxn>
                <a:cxn ang="0">
                  <a:pos x="2184" y="138"/>
                </a:cxn>
                <a:cxn ang="0">
                  <a:pos x="2640" y="144"/>
                </a:cxn>
                <a:cxn ang="0">
                  <a:pos x="3024" y="432"/>
                </a:cxn>
                <a:cxn ang="0">
                  <a:pos x="3552" y="192"/>
                </a:cxn>
                <a:cxn ang="0">
                  <a:pos x="3552" y="0"/>
                </a:cxn>
              </a:cxnLst>
              <a:rect l="0" t="0" r="r" b="b"/>
              <a:pathLst>
                <a:path w="3640" h="1434">
                  <a:moveTo>
                    <a:pt x="0" y="1152"/>
                  </a:moveTo>
                  <a:cubicBezTo>
                    <a:pt x="112" y="1192"/>
                    <a:pt x="204" y="1434"/>
                    <a:pt x="672" y="1392"/>
                  </a:cubicBezTo>
                  <a:cubicBezTo>
                    <a:pt x="824" y="1392"/>
                    <a:pt x="880" y="1248"/>
                    <a:pt x="912" y="1152"/>
                  </a:cubicBezTo>
                  <a:cubicBezTo>
                    <a:pt x="944" y="1056"/>
                    <a:pt x="821" y="910"/>
                    <a:pt x="864" y="816"/>
                  </a:cubicBezTo>
                  <a:cubicBezTo>
                    <a:pt x="864" y="552"/>
                    <a:pt x="1044" y="582"/>
                    <a:pt x="1170" y="588"/>
                  </a:cubicBezTo>
                  <a:cubicBezTo>
                    <a:pt x="1386" y="666"/>
                    <a:pt x="1535" y="548"/>
                    <a:pt x="1692" y="546"/>
                  </a:cubicBezTo>
                  <a:cubicBezTo>
                    <a:pt x="1849" y="544"/>
                    <a:pt x="1944" y="648"/>
                    <a:pt x="2112" y="576"/>
                  </a:cubicBezTo>
                  <a:cubicBezTo>
                    <a:pt x="2250" y="510"/>
                    <a:pt x="2200" y="448"/>
                    <a:pt x="2208" y="384"/>
                  </a:cubicBezTo>
                  <a:cubicBezTo>
                    <a:pt x="2220" y="311"/>
                    <a:pt x="2040" y="198"/>
                    <a:pt x="2184" y="138"/>
                  </a:cubicBezTo>
                  <a:cubicBezTo>
                    <a:pt x="2346" y="60"/>
                    <a:pt x="2500" y="95"/>
                    <a:pt x="2640" y="144"/>
                  </a:cubicBezTo>
                  <a:cubicBezTo>
                    <a:pt x="2780" y="193"/>
                    <a:pt x="2872" y="424"/>
                    <a:pt x="3024" y="432"/>
                  </a:cubicBezTo>
                  <a:cubicBezTo>
                    <a:pt x="3176" y="440"/>
                    <a:pt x="3464" y="264"/>
                    <a:pt x="3552" y="192"/>
                  </a:cubicBezTo>
                  <a:cubicBezTo>
                    <a:pt x="3640" y="120"/>
                    <a:pt x="3552" y="40"/>
                    <a:pt x="355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25" name="Freeform 5"/>
            <p:cNvSpPr>
              <a:spLocks/>
            </p:cNvSpPr>
            <p:nvPr/>
          </p:nvSpPr>
          <p:spPr bwMode="hidden">
            <a:xfrm>
              <a:off x="0" y="-8"/>
              <a:ext cx="1996" cy="1240"/>
            </a:xfrm>
            <a:custGeom>
              <a:avLst/>
              <a:gdLst/>
              <a:ahLst/>
              <a:cxnLst>
                <a:cxn ang="0">
                  <a:pos x="0" y="960"/>
                </a:cxn>
                <a:cxn ang="0">
                  <a:pos x="336" y="1200"/>
                </a:cxn>
                <a:cxn ang="0">
                  <a:pos x="576" y="1200"/>
                </a:cxn>
                <a:cxn ang="0">
                  <a:pos x="696" y="972"/>
                </a:cxn>
                <a:cxn ang="0">
                  <a:pos x="636" y="462"/>
                </a:cxn>
                <a:cxn ang="0">
                  <a:pos x="816" y="276"/>
                </a:cxn>
                <a:cxn ang="0">
                  <a:pos x="1392" y="432"/>
                </a:cxn>
                <a:cxn ang="0">
                  <a:pos x="1740" y="390"/>
                </a:cxn>
                <a:cxn ang="0">
                  <a:pos x="1974" y="348"/>
                </a:cxn>
                <a:cxn ang="0">
                  <a:pos x="1872" y="0"/>
                </a:cxn>
              </a:cxnLst>
              <a:rect l="0" t="0" r="r" b="b"/>
              <a:pathLst>
                <a:path w="1996" h="1240">
                  <a:moveTo>
                    <a:pt x="0" y="960"/>
                  </a:moveTo>
                  <a:cubicBezTo>
                    <a:pt x="56" y="1000"/>
                    <a:pt x="240" y="1160"/>
                    <a:pt x="336" y="1200"/>
                  </a:cubicBezTo>
                  <a:cubicBezTo>
                    <a:pt x="432" y="1240"/>
                    <a:pt x="516" y="1238"/>
                    <a:pt x="576" y="1200"/>
                  </a:cubicBezTo>
                  <a:cubicBezTo>
                    <a:pt x="636" y="1162"/>
                    <a:pt x="686" y="1095"/>
                    <a:pt x="696" y="972"/>
                  </a:cubicBezTo>
                  <a:cubicBezTo>
                    <a:pt x="706" y="849"/>
                    <a:pt x="616" y="578"/>
                    <a:pt x="636" y="462"/>
                  </a:cubicBezTo>
                  <a:cubicBezTo>
                    <a:pt x="656" y="346"/>
                    <a:pt x="690" y="281"/>
                    <a:pt x="816" y="276"/>
                  </a:cubicBezTo>
                  <a:cubicBezTo>
                    <a:pt x="942" y="271"/>
                    <a:pt x="1238" y="413"/>
                    <a:pt x="1392" y="432"/>
                  </a:cubicBezTo>
                  <a:cubicBezTo>
                    <a:pt x="1546" y="451"/>
                    <a:pt x="1643" y="404"/>
                    <a:pt x="1740" y="390"/>
                  </a:cubicBezTo>
                  <a:cubicBezTo>
                    <a:pt x="1837" y="376"/>
                    <a:pt x="1952" y="413"/>
                    <a:pt x="1974" y="348"/>
                  </a:cubicBezTo>
                  <a:cubicBezTo>
                    <a:pt x="1996" y="283"/>
                    <a:pt x="1986" y="84"/>
                    <a:pt x="187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26" name="Freeform 6"/>
            <p:cNvSpPr>
              <a:spLocks/>
            </p:cNvSpPr>
            <p:nvPr/>
          </p:nvSpPr>
          <p:spPr bwMode="hidden">
            <a:xfrm>
              <a:off x="0" y="-8"/>
              <a:ext cx="1584" cy="1008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336" y="960"/>
                </a:cxn>
                <a:cxn ang="0">
                  <a:pos x="480" y="864"/>
                </a:cxn>
                <a:cxn ang="0">
                  <a:pos x="318" y="414"/>
                </a:cxn>
                <a:cxn ang="0">
                  <a:pos x="780" y="36"/>
                </a:cxn>
                <a:cxn ang="0">
                  <a:pos x="1440" y="192"/>
                </a:cxn>
                <a:cxn ang="0">
                  <a:pos x="1584" y="0"/>
                </a:cxn>
              </a:cxnLst>
              <a:rect l="0" t="0" r="r" b="b"/>
              <a:pathLst>
                <a:path w="1584" h="1008">
                  <a:moveTo>
                    <a:pt x="0" y="576"/>
                  </a:moveTo>
                  <a:cubicBezTo>
                    <a:pt x="56" y="640"/>
                    <a:pt x="256" y="912"/>
                    <a:pt x="336" y="960"/>
                  </a:cubicBezTo>
                  <a:cubicBezTo>
                    <a:pt x="416" y="1008"/>
                    <a:pt x="483" y="955"/>
                    <a:pt x="480" y="864"/>
                  </a:cubicBezTo>
                  <a:cubicBezTo>
                    <a:pt x="477" y="773"/>
                    <a:pt x="384" y="618"/>
                    <a:pt x="318" y="414"/>
                  </a:cubicBezTo>
                  <a:cubicBezTo>
                    <a:pt x="156" y="12"/>
                    <a:pt x="528" y="6"/>
                    <a:pt x="780" y="36"/>
                  </a:cubicBezTo>
                  <a:cubicBezTo>
                    <a:pt x="1002" y="66"/>
                    <a:pt x="1306" y="198"/>
                    <a:pt x="1440" y="192"/>
                  </a:cubicBezTo>
                  <a:cubicBezTo>
                    <a:pt x="1574" y="186"/>
                    <a:pt x="1554" y="40"/>
                    <a:pt x="1584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27" name="Freeform 7"/>
            <p:cNvSpPr>
              <a:spLocks/>
            </p:cNvSpPr>
            <p:nvPr/>
          </p:nvSpPr>
          <p:spPr bwMode="hidden">
            <a:xfrm>
              <a:off x="856" y="144"/>
              <a:ext cx="3752" cy="1816"/>
            </a:xfrm>
            <a:custGeom>
              <a:avLst/>
              <a:gdLst/>
              <a:ahLst/>
              <a:cxnLst>
                <a:cxn ang="0">
                  <a:pos x="248" y="1000"/>
                </a:cxn>
                <a:cxn ang="0">
                  <a:pos x="200" y="760"/>
                </a:cxn>
                <a:cxn ang="0">
                  <a:pos x="248" y="664"/>
                </a:cxn>
                <a:cxn ang="0">
                  <a:pos x="584" y="616"/>
                </a:cxn>
                <a:cxn ang="0">
                  <a:pos x="1304" y="664"/>
                </a:cxn>
                <a:cxn ang="0">
                  <a:pos x="1640" y="424"/>
                </a:cxn>
                <a:cxn ang="0">
                  <a:pos x="1976" y="472"/>
                </a:cxn>
                <a:cxn ang="0">
                  <a:pos x="2600" y="424"/>
                </a:cxn>
                <a:cxn ang="0">
                  <a:pos x="3128" y="88"/>
                </a:cxn>
                <a:cxn ang="0">
                  <a:pos x="3560" y="40"/>
                </a:cxn>
                <a:cxn ang="0">
                  <a:pos x="3656" y="328"/>
                </a:cxn>
                <a:cxn ang="0">
                  <a:pos x="2984" y="760"/>
                </a:cxn>
                <a:cxn ang="0">
                  <a:pos x="2456" y="952"/>
                </a:cxn>
                <a:cxn ang="0">
                  <a:pos x="1976" y="1432"/>
                </a:cxn>
                <a:cxn ang="0">
                  <a:pos x="1400" y="1768"/>
                </a:cxn>
                <a:cxn ang="0">
                  <a:pos x="968" y="1720"/>
                </a:cxn>
                <a:cxn ang="0">
                  <a:pos x="296" y="1768"/>
                </a:cxn>
                <a:cxn ang="0">
                  <a:pos x="8" y="1432"/>
                </a:cxn>
                <a:cxn ang="0">
                  <a:pos x="248" y="1000"/>
                </a:cxn>
              </a:cxnLst>
              <a:rect l="0" t="0" r="r" b="b"/>
              <a:pathLst>
                <a:path w="3752" h="1816">
                  <a:moveTo>
                    <a:pt x="248" y="1000"/>
                  </a:moveTo>
                  <a:cubicBezTo>
                    <a:pt x="280" y="888"/>
                    <a:pt x="200" y="816"/>
                    <a:pt x="200" y="760"/>
                  </a:cubicBezTo>
                  <a:cubicBezTo>
                    <a:pt x="200" y="704"/>
                    <a:pt x="184" y="688"/>
                    <a:pt x="248" y="664"/>
                  </a:cubicBezTo>
                  <a:cubicBezTo>
                    <a:pt x="312" y="640"/>
                    <a:pt x="408" y="616"/>
                    <a:pt x="584" y="616"/>
                  </a:cubicBezTo>
                  <a:cubicBezTo>
                    <a:pt x="760" y="616"/>
                    <a:pt x="1128" y="696"/>
                    <a:pt x="1304" y="664"/>
                  </a:cubicBezTo>
                  <a:cubicBezTo>
                    <a:pt x="1480" y="632"/>
                    <a:pt x="1528" y="456"/>
                    <a:pt x="1640" y="424"/>
                  </a:cubicBezTo>
                  <a:cubicBezTo>
                    <a:pt x="1752" y="392"/>
                    <a:pt x="1816" y="472"/>
                    <a:pt x="1976" y="472"/>
                  </a:cubicBezTo>
                  <a:cubicBezTo>
                    <a:pt x="2136" y="472"/>
                    <a:pt x="2408" y="488"/>
                    <a:pt x="2600" y="424"/>
                  </a:cubicBezTo>
                  <a:cubicBezTo>
                    <a:pt x="2792" y="360"/>
                    <a:pt x="2968" y="152"/>
                    <a:pt x="3128" y="88"/>
                  </a:cubicBezTo>
                  <a:cubicBezTo>
                    <a:pt x="3288" y="24"/>
                    <a:pt x="3472" y="0"/>
                    <a:pt x="3560" y="40"/>
                  </a:cubicBezTo>
                  <a:cubicBezTo>
                    <a:pt x="3648" y="80"/>
                    <a:pt x="3752" y="208"/>
                    <a:pt x="3656" y="328"/>
                  </a:cubicBezTo>
                  <a:cubicBezTo>
                    <a:pt x="3560" y="448"/>
                    <a:pt x="3184" y="656"/>
                    <a:pt x="2984" y="760"/>
                  </a:cubicBezTo>
                  <a:cubicBezTo>
                    <a:pt x="2784" y="864"/>
                    <a:pt x="2624" y="840"/>
                    <a:pt x="2456" y="952"/>
                  </a:cubicBezTo>
                  <a:cubicBezTo>
                    <a:pt x="2288" y="1064"/>
                    <a:pt x="2152" y="1296"/>
                    <a:pt x="1976" y="1432"/>
                  </a:cubicBezTo>
                  <a:cubicBezTo>
                    <a:pt x="1800" y="1568"/>
                    <a:pt x="1568" y="1720"/>
                    <a:pt x="1400" y="1768"/>
                  </a:cubicBezTo>
                  <a:cubicBezTo>
                    <a:pt x="1232" y="1816"/>
                    <a:pt x="1152" y="1720"/>
                    <a:pt x="968" y="1720"/>
                  </a:cubicBezTo>
                  <a:cubicBezTo>
                    <a:pt x="784" y="1720"/>
                    <a:pt x="456" y="1816"/>
                    <a:pt x="296" y="1768"/>
                  </a:cubicBezTo>
                  <a:cubicBezTo>
                    <a:pt x="136" y="1720"/>
                    <a:pt x="16" y="1560"/>
                    <a:pt x="8" y="1432"/>
                  </a:cubicBezTo>
                  <a:cubicBezTo>
                    <a:pt x="0" y="1304"/>
                    <a:pt x="216" y="1112"/>
                    <a:pt x="248" y="10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28" name="Freeform 8"/>
            <p:cNvSpPr>
              <a:spLocks/>
            </p:cNvSpPr>
            <p:nvPr/>
          </p:nvSpPr>
          <p:spPr bwMode="hidden">
            <a:xfrm>
              <a:off x="972" y="688"/>
              <a:ext cx="2580" cy="1140"/>
            </a:xfrm>
            <a:custGeom>
              <a:avLst/>
              <a:gdLst/>
              <a:ahLst/>
              <a:cxnLst>
                <a:cxn ang="0">
                  <a:pos x="36" y="792"/>
                </a:cxn>
                <a:cxn ang="0">
                  <a:pos x="228" y="456"/>
                </a:cxn>
                <a:cxn ang="0">
                  <a:pos x="324" y="264"/>
                </a:cxn>
                <a:cxn ang="0">
                  <a:pos x="612" y="216"/>
                </a:cxn>
                <a:cxn ang="0">
                  <a:pos x="1092" y="312"/>
                </a:cxn>
                <a:cxn ang="0">
                  <a:pos x="1536" y="60"/>
                </a:cxn>
                <a:cxn ang="0">
                  <a:pos x="2388" y="120"/>
                </a:cxn>
                <a:cxn ang="0">
                  <a:pos x="2328" y="288"/>
                </a:cxn>
                <a:cxn ang="0">
                  <a:pos x="2028" y="612"/>
                </a:cxn>
                <a:cxn ang="0">
                  <a:pos x="1428" y="1032"/>
                </a:cxn>
                <a:cxn ang="0">
                  <a:pos x="1140" y="1080"/>
                </a:cxn>
                <a:cxn ang="0">
                  <a:pos x="324" y="1032"/>
                </a:cxn>
                <a:cxn ang="0">
                  <a:pos x="36" y="792"/>
                </a:cxn>
              </a:cxnLst>
              <a:rect l="0" t="0" r="r" b="b"/>
              <a:pathLst>
                <a:path w="2580" h="1140">
                  <a:moveTo>
                    <a:pt x="36" y="792"/>
                  </a:moveTo>
                  <a:cubicBezTo>
                    <a:pt x="66" y="666"/>
                    <a:pt x="180" y="544"/>
                    <a:pt x="228" y="456"/>
                  </a:cubicBezTo>
                  <a:cubicBezTo>
                    <a:pt x="276" y="368"/>
                    <a:pt x="260" y="304"/>
                    <a:pt x="324" y="264"/>
                  </a:cubicBezTo>
                  <a:cubicBezTo>
                    <a:pt x="388" y="224"/>
                    <a:pt x="484" y="208"/>
                    <a:pt x="612" y="216"/>
                  </a:cubicBezTo>
                  <a:cubicBezTo>
                    <a:pt x="740" y="224"/>
                    <a:pt x="828" y="330"/>
                    <a:pt x="1092" y="312"/>
                  </a:cubicBezTo>
                  <a:cubicBezTo>
                    <a:pt x="1422" y="270"/>
                    <a:pt x="1416" y="0"/>
                    <a:pt x="1536" y="60"/>
                  </a:cubicBezTo>
                  <a:cubicBezTo>
                    <a:pt x="1782" y="204"/>
                    <a:pt x="2256" y="82"/>
                    <a:pt x="2388" y="120"/>
                  </a:cubicBezTo>
                  <a:cubicBezTo>
                    <a:pt x="2520" y="158"/>
                    <a:pt x="2580" y="198"/>
                    <a:pt x="2328" y="288"/>
                  </a:cubicBezTo>
                  <a:cubicBezTo>
                    <a:pt x="2094" y="378"/>
                    <a:pt x="2178" y="488"/>
                    <a:pt x="2028" y="612"/>
                  </a:cubicBezTo>
                  <a:cubicBezTo>
                    <a:pt x="1878" y="736"/>
                    <a:pt x="1576" y="954"/>
                    <a:pt x="1428" y="1032"/>
                  </a:cubicBezTo>
                  <a:cubicBezTo>
                    <a:pt x="1292" y="1112"/>
                    <a:pt x="1218" y="1140"/>
                    <a:pt x="1140" y="1080"/>
                  </a:cubicBezTo>
                  <a:cubicBezTo>
                    <a:pt x="918" y="960"/>
                    <a:pt x="508" y="1080"/>
                    <a:pt x="324" y="1032"/>
                  </a:cubicBezTo>
                  <a:cubicBezTo>
                    <a:pt x="140" y="984"/>
                    <a:pt x="0" y="918"/>
                    <a:pt x="36" y="7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29" name="Freeform 9"/>
            <p:cNvSpPr>
              <a:spLocks/>
            </p:cNvSpPr>
            <p:nvPr/>
          </p:nvSpPr>
          <p:spPr bwMode="hidden">
            <a:xfrm>
              <a:off x="1170" y="910"/>
              <a:ext cx="1758" cy="696"/>
            </a:xfrm>
            <a:custGeom>
              <a:avLst/>
              <a:gdLst/>
              <a:ahLst/>
              <a:cxnLst>
                <a:cxn ang="0">
                  <a:pos x="60" y="594"/>
                </a:cxn>
                <a:cxn ang="0">
                  <a:pos x="126" y="234"/>
                </a:cxn>
                <a:cxn ang="0">
                  <a:pos x="1182" y="234"/>
                </a:cxn>
                <a:cxn ang="0">
                  <a:pos x="1518" y="90"/>
                </a:cxn>
                <a:cxn ang="0">
                  <a:pos x="1710" y="138"/>
                </a:cxn>
                <a:cxn ang="0">
                  <a:pos x="1230" y="522"/>
                </a:cxn>
                <a:cxn ang="0">
                  <a:pos x="750" y="666"/>
                </a:cxn>
                <a:cxn ang="0">
                  <a:pos x="60" y="594"/>
                </a:cxn>
              </a:cxnLst>
              <a:rect l="0" t="0" r="r" b="b"/>
              <a:pathLst>
                <a:path w="1758" h="696">
                  <a:moveTo>
                    <a:pt x="60" y="594"/>
                  </a:moveTo>
                  <a:cubicBezTo>
                    <a:pt x="0" y="462"/>
                    <a:pt x="48" y="306"/>
                    <a:pt x="126" y="234"/>
                  </a:cubicBezTo>
                  <a:cubicBezTo>
                    <a:pt x="390" y="30"/>
                    <a:pt x="654" y="378"/>
                    <a:pt x="1182" y="234"/>
                  </a:cubicBezTo>
                  <a:cubicBezTo>
                    <a:pt x="1414" y="210"/>
                    <a:pt x="1284" y="132"/>
                    <a:pt x="1518" y="90"/>
                  </a:cubicBezTo>
                  <a:cubicBezTo>
                    <a:pt x="1680" y="0"/>
                    <a:pt x="1758" y="66"/>
                    <a:pt x="1710" y="138"/>
                  </a:cubicBezTo>
                  <a:cubicBezTo>
                    <a:pt x="1662" y="210"/>
                    <a:pt x="1290" y="372"/>
                    <a:pt x="1230" y="522"/>
                  </a:cubicBezTo>
                  <a:cubicBezTo>
                    <a:pt x="1134" y="696"/>
                    <a:pt x="945" y="654"/>
                    <a:pt x="750" y="666"/>
                  </a:cubicBezTo>
                  <a:cubicBezTo>
                    <a:pt x="555" y="678"/>
                    <a:pt x="164" y="666"/>
                    <a:pt x="60" y="5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30" name="Freeform 10"/>
            <p:cNvSpPr>
              <a:spLocks/>
            </p:cNvSpPr>
            <p:nvPr/>
          </p:nvSpPr>
          <p:spPr bwMode="hidden">
            <a:xfrm rot="-299203">
              <a:off x="1296" y="1240"/>
              <a:ext cx="928" cy="192"/>
            </a:xfrm>
            <a:custGeom>
              <a:avLst/>
              <a:gdLst/>
              <a:ahLst/>
              <a:cxnLst>
                <a:cxn ang="0">
                  <a:pos x="104" y="96"/>
                </a:cxn>
                <a:cxn ang="0">
                  <a:pos x="152" y="0"/>
                </a:cxn>
                <a:cxn ang="0">
                  <a:pos x="728" y="96"/>
                </a:cxn>
                <a:cxn ang="0">
                  <a:pos x="920" y="96"/>
                </a:cxn>
                <a:cxn ang="0">
                  <a:pos x="776" y="192"/>
                </a:cxn>
                <a:cxn ang="0">
                  <a:pos x="104" y="96"/>
                </a:cxn>
              </a:cxnLst>
              <a:rect l="0" t="0" r="r" b="b"/>
              <a:pathLst>
                <a:path w="928" h="192">
                  <a:moveTo>
                    <a:pt x="104" y="96"/>
                  </a:moveTo>
                  <a:cubicBezTo>
                    <a:pt x="0" y="64"/>
                    <a:pt x="48" y="0"/>
                    <a:pt x="152" y="0"/>
                  </a:cubicBezTo>
                  <a:cubicBezTo>
                    <a:pt x="256" y="0"/>
                    <a:pt x="600" y="80"/>
                    <a:pt x="728" y="96"/>
                  </a:cubicBezTo>
                  <a:cubicBezTo>
                    <a:pt x="856" y="112"/>
                    <a:pt x="912" y="80"/>
                    <a:pt x="920" y="96"/>
                  </a:cubicBezTo>
                  <a:cubicBezTo>
                    <a:pt x="928" y="112"/>
                    <a:pt x="912" y="192"/>
                    <a:pt x="776" y="192"/>
                  </a:cubicBezTo>
                  <a:cubicBezTo>
                    <a:pt x="640" y="192"/>
                    <a:pt x="208" y="128"/>
                    <a:pt x="104" y="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31" name="Freeform 11"/>
            <p:cNvSpPr>
              <a:spLocks/>
            </p:cNvSpPr>
            <p:nvPr/>
          </p:nvSpPr>
          <p:spPr bwMode="hidden">
            <a:xfrm>
              <a:off x="0" y="1584"/>
              <a:ext cx="5754" cy="228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336" y="40"/>
                </a:cxn>
                <a:cxn ang="0">
                  <a:pos x="720" y="280"/>
                </a:cxn>
                <a:cxn ang="0">
                  <a:pos x="912" y="712"/>
                </a:cxn>
                <a:cxn ang="0">
                  <a:pos x="864" y="1240"/>
                </a:cxn>
                <a:cxn ang="0">
                  <a:pos x="960" y="1768"/>
                </a:cxn>
                <a:cxn ang="0">
                  <a:pos x="1440" y="2152"/>
                </a:cxn>
                <a:cxn ang="0">
                  <a:pos x="2160" y="2248"/>
                </a:cxn>
                <a:cxn ang="0">
                  <a:pos x="2688" y="1960"/>
                </a:cxn>
                <a:cxn ang="0">
                  <a:pos x="2706" y="472"/>
                </a:cxn>
                <a:cxn ang="0">
                  <a:pos x="3456" y="424"/>
                </a:cxn>
                <a:cxn ang="0">
                  <a:pos x="4416" y="712"/>
                </a:cxn>
                <a:cxn ang="0">
                  <a:pos x="4416" y="1432"/>
                </a:cxn>
                <a:cxn ang="0">
                  <a:pos x="4728" y="1822"/>
                </a:cxn>
                <a:cxn ang="0">
                  <a:pos x="5322" y="2206"/>
                </a:cxn>
                <a:cxn ang="0">
                  <a:pos x="5754" y="1510"/>
                </a:cxn>
              </a:cxnLst>
              <a:rect l="0" t="0" r="r" b="b"/>
              <a:pathLst>
                <a:path w="5754" h="2280">
                  <a:moveTo>
                    <a:pt x="0" y="40"/>
                  </a:moveTo>
                  <a:cubicBezTo>
                    <a:pt x="56" y="40"/>
                    <a:pt x="216" y="0"/>
                    <a:pt x="336" y="40"/>
                  </a:cubicBezTo>
                  <a:cubicBezTo>
                    <a:pt x="456" y="80"/>
                    <a:pt x="624" y="168"/>
                    <a:pt x="720" y="280"/>
                  </a:cubicBezTo>
                  <a:cubicBezTo>
                    <a:pt x="816" y="392"/>
                    <a:pt x="888" y="552"/>
                    <a:pt x="912" y="712"/>
                  </a:cubicBezTo>
                  <a:cubicBezTo>
                    <a:pt x="936" y="872"/>
                    <a:pt x="856" y="1064"/>
                    <a:pt x="864" y="1240"/>
                  </a:cubicBezTo>
                  <a:cubicBezTo>
                    <a:pt x="872" y="1416"/>
                    <a:pt x="864" y="1616"/>
                    <a:pt x="960" y="1768"/>
                  </a:cubicBezTo>
                  <a:cubicBezTo>
                    <a:pt x="1056" y="1920"/>
                    <a:pt x="1240" y="2072"/>
                    <a:pt x="1440" y="2152"/>
                  </a:cubicBezTo>
                  <a:cubicBezTo>
                    <a:pt x="1640" y="2232"/>
                    <a:pt x="1952" y="2280"/>
                    <a:pt x="2160" y="2248"/>
                  </a:cubicBezTo>
                  <a:cubicBezTo>
                    <a:pt x="2368" y="2216"/>
                    <a:pt x="2597" y="2256"/>
                    <a:pt x="2688" y="1960"/>
                  </a:cubicBezTo>
                  <a:cubicBezTo>
                    <a:pt x="2779" y="1664"/>
                    <a:pt x="2578" y="728"/>
                    <a:pt x="2706" y="472"/>
                  </a:cubicBezTo>
                  <a:cubicBezTo>
                    <a:pt x="2834" y="216"/>
                    <a:pt x="3171" y="384"/>
                    <a:pt x="3456" y="424"/>
                  </a:cubicBezTo>
                  <a:cubicBezTo>
                    <a:pt x="3741" y="464"/>
                    <a:pt x="4256" y="544"/>
                    <a:pt x="4416" y="712"/>
                  </a:cubicBezTo>
                  <a:cubicBezTo>
                    <a:pt x="4576" y="880"/>
                    <a:pt x="4364" y="1247"/>
                    <a:pt x="4416" y="1432"/>
                  </a:cubicBezTo>
                  <a:cubicBezTo>
                    <a:pt x="4468" y="1617"/>
                    <a:pt x="4577" y="1693"/>
                    <a:pt x="4728" y="1822"/>
                  </a:cubicBezTo>
                  <a:cubicBezTo>
                    <a:pt x="4879" y="1951"/>
                    <a:pt x="5151" y="2258"/>
                    <a:pt x="5322" y="2206"/>
                  </a:cubicBezTo>
                  <a:cubicBezTo>
                    <a:pt x="5493" y="2154"/>
                    <a:pt x="5664" y="1655"/>
                    <a:pt x="5754" y="151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32" name="Freeform 12"/>
            <p:cNvSpPr>
              <a:spLocks/>
            </p:cNvSpPr>
            <p:nvPr/>
          </p:nvSpPr>
          <p:spPr bwMode="hidden">
            <a:xfrm>
              <a:off x="1056" y="2008"/>
              <a:ext cx="1496" cy="1464"/>
            </a:xfrm>
            <a:custGeom>
              <a:avLst/>
              <a:gdLst/>
              <a:ahLst/>
              <a:cxnLst>
                <a:cxn ang="0">
                  <a:pos x="408" y="16"/>
                </a:cxn>
                <a:cxn ang="0">
                  <a:pos x="72" y="304"/>
                </a:cxn>
                <a:cxn ang="0">
                  <a:pos x="72" y="976"/>
                </a:cxn>
                <a:cxn ang="0">
                  <a:pos x="504" y="1360"/>
                </a:cxn>
                <a:cxn ang="0">
                  <a:pos x="1128" y="1408"/>
                </a:cxn>
                <a:cxn ang="0">
                  <a:pos x="1464" y="1024"/>
                </a:cxn>
                <a:cxn ang="0">
                  <a:pos x="1320" y="208"/>
                </a:cxn>
                <a:cxn ang="0">
                  <a:pos x="408" y="16"/>
                </a:cxn>
              </a:cxnLst>
              <a:rect l="0" t="0" r="r" b="b"/>
              <a:pathLst>
                <a:path w="1496" h="1464">
                  <a:moveTo>
                    <a:pt x="408" y="16"/>
                  </a:moveTo>
                  <a:cubicBezTo>
                    <a:pt x="200" y="32"/>
                    <a:pt x="128" y="144"/>
                    <a:pt x="72" y="304"/>
                  </a:cubicBezTo>
                  <a:cubicBezTo>
                    <a:pt x="16" y="464"/>
                    <a:pt x="0" y="800"/>
                    <a:pt x="72" y="976"/>
                  </a:cubicBezTo>
                  <a:cubicBezTo>
                    <a:pt x="144" y="1152"/>
                    <a:pt x="328" y="1288"/>
                    <a:pt x="504" y="1360"/>
                  </a:cubicBezTo>
                  <a:cubicBezTo>
                    <a:pt x="680" y="1432"/>
                    <a:pt x="968" y="1464"/>
                    <a:pt x="1128" y="1408"/>
                  </a:cubicBezTo>
                  <a:cubicBezTo>
                    <a:pt x="1288" y="1352"/>
                    <a:pt x="1432" y="1224"/>
                    <a:pt x="1464" y="1024"/>
                  </a:cubicBezTo>
                  <a:cubicBezTo>
                    <a:pt x="1496" y="824"/>
                    <a:pt x="1496" y="376"/>
                    <a:pt x="1320" y="208"/>
                  </a:cubicBezTo>
                  <a:cubicBezTo>
                    <a:pt x="1144" y="40"/>
                    <a:pt x="616" y="0"/>
                    <a:pt x="408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33" name="Freeform 13"/>
            <p:cNvSpPr>
              <a:spLocks/>
            </p:cNvSpPr>
            <p:nvPr/>
          </p:nvSpPr>
          <p:spPr bwMode="hidden">
            <a:xfrm rot="1159149">
              <a:off x="1296" y="2152"/>
              <a:ext cx="1126" cy="730"/>
            </a:xfrm>
            <a:custGeom>
              <a:avLst/>
              <a:gdLst/>
              <a:ahLst/>
              <a:cxnLst>
                <a:cxn ang="0">
                  <a:pos x="940" y="196"/>
                </a:cxn>
                <a:cxn ang="0">
                  <a:pos x="576" y="20"/>
                </a:cxn>
                <a:cxn ang="0">
                  <a:pos x="192" y="76"/>
                </a:cxn>
                <a:cxn ang="0">
                  <a:pos x="24" y="372"/>
                </a:cxn>
                <a:cxn ang="0">
                  <a:pos x="520" y="670"/>
                </a:cxn>
                <a:cxn ang="0">
                  <a:pos x="1048" y="568"/>
                </a:cxn>
                <a:cxn ang="0">
                  <a:pos x="940" y="196"/>
                </a:cxn>
              </a:cxnLst>
              <a:rect l="0" t="0" r="r" b="b"/>
              <a:pathLst>
                <a:path w="1126" h="730">
                  <a:moveTo>
                    <a:pt x="940" y="196"/>
                  </a:moveTo>
                  <a:cubicBezTo>
                    <a:pt x="700" y="100"/>
                    <a:pt x="701" y="40"/>
                    <a:pt x="576" y="20"/>
                  </a:cubicBezTo>
                  <a:cubicBezTo>
                    <a:pt x="451" y="0"/>
                    <a:pt x="284" y="17"/>
                    <a:pt x="192" y="76"/>
                  </a:cubicBezTo>
                  <a:cubicBezTo>
                    <a:pt x="100" y="135"/>
                    <a:pt x="56" y="132"/>
                    <a:pt x="24" y="372"/>
                  </a:cubicBezTo>
                  <a:cubicBezTo>
                    <a:pt x="0" y="730"/>
                    <a:pt x="350" y="637"/>
                    <a:pt x="520" y="670"/>
                  </a:cubicBezTo>
                  <a:cubicBezTo>
                    <a:pt x="690" y="703"/>
                    <a:pt x="978" y="647"/>
                    <a:pt x="1048" y="568"/>
                  </a:cubicBezTo>
                  <a:cubicBezTo>
                    <a:pt x="1118" y="489"/>
                    <a:pt x="1126" y="280"/>
                    <a:pt x="940" y="1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34" name="Freeform 14"/>
            <p:cNvSpPr>
              <a:spLocks/>
            </p:cNvSpPr>
            <p:nvPr/>
          </p:nvSpPr>
          <p:spPr bwMode="hidden">
            <a:xfrm>
              <a:off x="3112" y="-8"/>
              <a:ext cx="2648" cy="3394"/>
            </a:xfrm>
            <a:custGeom>
              <a:avLst/>
              <a:gdLst/>
              <a:ahLst/>
              <a:cxnLst>
                <a:cxn ang="0">
                  <a:pos x="1496" y="0"/>
                </a:cxn>
                <a:cxn ang="0">
                  <a:pos x="1640" y="384"/>
                </a:cxn>
                <a:cxn ang="0">
                  <a:pos x="1400" y="864"/>
                </a:cxn>
                <a:cxn ang="0">
                  <a:pos x="536" y="1200"/>
                </a:cxn>
                <a:cxn ang="0">
                  <a:pos x="56" y="1584"/>
                </a:cxn>
                <a:cxn ang="0">
                  <a:pos x="200" y="1872"/>
                </a:cxn>
                <a:cxn ang="0">
                  <a:pos x="1064" y="2016"/>
                </a:cxn>
                <a:cxn ang="0">
                  <a:pos x="1592" y="2304"/>
                </a:cxn>
                <a:cxn ang="0">
                  <a:pos x="1562" y="2940"/>
                </a:cxn>
                <a:cxn ang="0">
                  <a:pos x="2120" y="3384"/>
                </a:cxn>
                <a:cxn ang="0">
                  <a:pos x="2648" y="2880"/>
                </a:cxn>
              </a:cxnLst>
              <a:rect l="0" t="0" r="r" b="b"/>
              <a:pathLst>
                <a:path w="2648" h="3394">
                  <a:moveTo>
                    <a:pt x="1496" y="0"/>
                  </a:moveTo>
                  <a:cubicBezTo>
                    <a:pt x="1520" y="64"/>
                    <a:pt x="1656" y="240"/>
                    <a:pt x="1640" y="384"/>
                  </a:cubicBezTo>
                  <a:cubicBezTo>
                    <a:pt x="1624" y="528"/>
                    <a:pt x="1584" y="728"/>
                    <a:pt x="1400" y="864"/>
                  </a:cubicBezTo>
                  <a:cubicBezTo>
                    <a:pt x="1216" y="1000"/>
                    <a:pt x="760" y="1080"/>
                    <a:pt x="536" y="1200"/>
                  </a:cubicBezTo>
                  <a:cubicBezTo>
                    <a:pt x="312" y="1320"/>
                    <a:pt x="112" y="1472"/>
                    <a:pt x="56" y="1584"/>
                  </a:cubicBezTo>
                  <a:cubicBezTo>
                    <a:pt x="0" y="1696"/>
                    <a:pt x="32" y="1800"/>
                    <a:pt x="200" y="1872"/>
                  </a:cubicBezTo>
                  <a:cubicBezTo>
                    <a:pt x="368" y="1944"/>
                    <a:pt x="832" y="1944"/>
                    <a:pt x="1064" y="2016"/>
                  </a:cubicBezTo>
                  <a:cubicBezTo>
                    <a:pt x="1296" y="2088"/>
                    <a:pt x="1509" y="2150"/>
                    <a:pt x="1592" y="2304"/>
                  </a:cubicBezTo>
                  <a:cubicBezTo>
                    <a:pt x="1675" y="2458"/>
                    <a:pt x="1474" y="2760"/>
                    <a:pt x="1562" y="2940"/>
                  </a:cubicBezTo>
                  <a:cubicBezTo>
                    <a:pt x="1650" y="3120"/>
                    <a:pt x="1939" y="3394"/>
                    <a:pt x="2120" y="3384"/>
                  </a:cubicBezTo>
                  <a:cubicBezTo>
                    <a:pt x="2301" y="3374"/>
                    <a:pt x="2538" y="2985"/>
                    <a:pt x="2648" y="288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35" name="Freeform 15"/>
            <p:cNvSpPr>
              <a:spLocks/>
            </p:cNvSpPr>
            <p:nvPr/>
          </p:nvSpPr>
          <p:spPr bwMode="hidden">
            <a:xfrm>
              <a:off x="3504" y="-8"/>
              <a:ext cx="2256" cy="3160"/>
            </a:xfrm>
            <a:custGeom>
              <a:avLst/>
              <a:gdLst/>
              <a:ahLst/>
              <a:cxnLst>
                <a:cxn ang="0">
                  <a:pos x="1488" y="0"/>
                </a:cxn>
                <a:cxn ang="0">
                  <a:pos x="1488" y="528"/>
                </a:cxn>
                <a:cxn ang="0">
                  <a:pos x="1104" y="1008"/>
                </a:cxn>
                <a:cxn ang="0">
                  <a:pos x="144" y="1488"/>
                </a:cxn>
                <a:cxn ang="0">
                  <a:pos x="240" y="1776"/>
                </a:cxn>
                <a:cxn ang="0">
                  <a:pos x="1056" y="1872"/>
                </a:cxn>
                <a:cxn ang="0">
                  <a:pos x="1536" y="2064"/>
                </a:cxn>
                <a:cxn ang="0">
                  <a:pos x="1536" y="2448"/>
                </a:cxn>
                <a:cxn ang="0">
                  <a:pos x="1344" y="2784"/>
                </a:cxn>
                <a:cxn ang="0">
                  <a:pos x="1632" y="3120"/>
                </a:cxn>
                <a:cxn ang="0">
                  <a:pos x="1968" y="3024"/>
                </a:cxn>
                <a:cxn ang="0">
                  <a:pos x="2208" y="2496"/>
                </a:cxn>
                <a:cxn ang="0">
                  <a:pos x="2112" y="1968"/>
                </a:cxn>
                <a:cxn ang="0">
                  <a:pos x="1776" y="1584"/>
                </a:cxn>
                <a:cxn ang="0">
                  <a:pos x="1824" y="1152"/>
                </a:cxn>
                <a:cxn ang="0">
                  <a:pos x="2256" y="672"/>
                </a:cxn>
              </a:cxnLst>
              <a:rect l="0" t="0" r="r" b="b"/>
              <a:pathLst>
                <a:path w="2256" h="3160">
                  <a:moveTo>
                    <a:pt x="1488" y="0"/>
                  </a:moveTo>
                  <a:cubicBezTo>
                    <a:pt x="1488" y="88"/>
                    <a:pt x="1552" y="360"/>
                    <a:pt x="1488" y="528"/>
                  </a:cubicBezTo>
                  <a:cubicBezTo>
                    <a:pt x="1424" y="696"/>
                    <a:pt x="1328" y="848"/>
                    <a:pt x="1104" y="1008"/>
                  </a:cubicBezTo>
                  <a:cubicBezTo>
                    <a:pt x="880" y="1168"/>
                    <a:pt x="288" y="1360"/>
                    <a:pt x="144" y="1488"/>
                  </a:cubicBezTo>
                  <a:cubicBezTo>
                    <a:pt x="0" y="1616"/>
                    <a:pt x="88" y="1712"/>
                    <a:pt x="240" y="1776"/>
                  </a:cubicBezTo>
                  <a:cubicBezTo>
                    <a:pt x="392" y="1840"/>
                    <a:pt x="840" y="1824"/>
                    <a:pt x="1056" y="1872"/>
                  </a:cubicBezTo>
                  <a:cubicBezTo>
                    <a:pt x="1272" y="1920"/>
                    <a:pt x="1456" y="1968"/>
                    <a:pt x="1536" y="2064"/>
                  </a:cubicBezTo>
                  <a:cubicBezTo>
                    <a:pt x="1616" y="2160"/>
                    <a:pt x="1568" y="2328"/>
                    <a:pt x="1536" y="2448"/>
                  </a:cubicBezTo>
                  <a:cubicBezTo>
                    <a:pt x="1504" y="2568"/>
                    <a:pt x="1328" y="2672"/>
                    <a:pt x="1344" y="2784"/>
                  </a:cubicBezTo>
                  <a:cubicBezTo>
                    <a:pt x="1360" y="2896"/>
                    <a:pt x="1528" y="3080"/>
                    <a:pt x="1632" y="3120"/>
                  </a:cubicBezTo>
                  <a:cubicBezTo>
                    <a:pt x="1736" y="3160"/>
                    <a:pt x="1872" y="3128"/>
                    <a:pt x="1968" y="3024"/>
                  </a:cubicBezTo>
                  <a:cubicBezTo>
                    <a:pt x="2064" y="2920"/>
                    <a:pt x="2184" y="2672"/>
                    <a:pt x="2208" y="2496"/>
                  </a:cubicBezTo>
                  <a:cubicBezTo>
                    <a:pt x="2232" y="2320"/>
                    <a:pt x="2184" y="2120"/>
                    <a:pt x="2112" y="1968"/>
                  </a:cubicBezTo>
                  <a:cubicBezTo>
                    <a:pt x="2040" y="1816"/>
                    <a:pt x="1824" y="1720"/>
                    <a:pt x="1776" y="1584"/>
                  </a:cubicBezTo>
                  <a:cubicBezTo>
                    <a:pt x="1728" y="1448"/>
                    <a:pt x="1744" y="1304"/>
                    <a:pt x="1824" y="1152"/>
                  </a:cubicBezTo>
                  <a:cubicBezTo>
                    <a:pt x="1904" y="1000"/>
                    <a:pt x="2166" y="772"/>
                    <a:pt x="2256" y="67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36" name="Freeform 16"/>
            <p:cNvSpPr>
              <a:spLocks/>
            </p:cNvSpPr>
            <p:nvPr/>
          </p:nvSpPr>
          <p:spPr bwMode="hidden">
            <a:xfrm>
              <a:off x="4008" y="1080"/>
              <a:ext cx="1048" cy="696"/>
            </a:xfrm>
            <a:custGeom>
              <a:avLst/>
              <a:gdLst/>
              <a:ahLst/>
              <a:cxnLst>
                <a:cxn ang="0">
                  <a:pos x="984" y="256"/>
                </a:cxn>
                <a:cxn ang="0">
                  <a:pos x="840" y="16"/>
                </a:cxn>
                <a:cxn ang="0">
                  <a:pos x="552" y="160"/>
                </a:cxn>
                <a:cxn ang="0">
                  <a:pos x="320" y="304"/>
                </a:cxn>
                <a:cxn ang="0">
                  <a:pos x="600" y="592"/>
                </a:cxn>
                <a:cxn ang="0">
                  <a:pos x="984" y="640"/>
                </a:cxn>
                <a:cxn ang="0">
                  <a:pos x="984" y="256"/>
                </a:cxn>
              </a:cxnLst>
              <a:rect l="0" t="0" r="r" b="b"/>
              <a:pathLst>
                <a:path w="1048" h="696">
                  <a:moveTo>
                    <a:pt x="984" y="256"/>
                  </a:moveTo>
                  <a:cubicBezTo>
                    <a:pt x="960" y="152"/>
                    <a:pt x="992" y="32"/>
                    <a:pt x="840" y="16"/>
                  </a:cubicBezTo>
                  <a:cubicBezTo>
                    <a:pt x="736" y="0"/>
                    <a:pt x="624" y="104"/>
                    <a:pt x="552" y="160"/>
                  </a:cubicBezTo>
                  <a:cubicBezTo>
                    <a:pt x="465" y="208"/>
                    <a:pt x="480" y="240"/>
                    <a:pt x="320" y="304"/>
                  </a:cubicBezTo>
                  <a:cubicBezTo>
                    <a:pt x="168" y="368"/>
                    <a:pt x="0" y="512"/>
                    <a:pt x="600" y="592"/>
                  </a:cubicBezTo>
                  <a:cubicBezTo>
                    <a:pt x="696" y="640"/>
                    <a:pt x="920" y="696"/>
                    <a:pt x="984" y="640"/>
                  </a:cubicBezTo>
                  <a:cubicBezTo>
                    <a:pt x="1048" y="584"/>
                    <a:pt x="984" y="336"/>
                    <a:pt x="984" y="2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37" name="Freeform 17"/>
            <p:cNvSpPr>
              <a:spLocks/>
            </p:cNvSpPr>
            <p:nvPr/>
          </p:nvSpPr>
          <p:spPr bwMode="hidden">
            <a:xfrm>
              <a:off x="5117" y="-8"/>
              <a:ext cx="547" cy="69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528"/>
                </a:cxn>
                <a:cxn ang="0">
                  <a:pos x="131" y="680"/>
                </a:cxn>
                <a:cxn ang="0">
                  <a:pos x="355" y="624"/>
                </a:cxn>
                <a:cxn ang="0">
                  <a:pos x="499" y="384"/>
                </a:cxn>
                <a:cxn ang="0">
                  <a:pos x="547" y="0"/>
                </a:cxn>
              </a:cxnLst>
              <a:rect l="0" t="0" r="r" b="b"/>
              <a:pathLst>
                <a:path w="547" h="696">
                  <a:moveTo>
                    <a:pt x="19" y="0"/>
                  </a:moveTo>
                  <a:cubicBezTo>
                    <a:pt x="19" y="88"/>
                    <a:pt x="0" y="415"/>
                    <a:pt x="19" y="528"/>
                  </a:cubicBezTo>
                  <a:cubicBezTo>
                    <a:pt x="38" y="641"/>
                    <a:pt x="75" y="664"/>
                    <a:pt x="131" y="680"/>
                  </a:cubicBezTo>
                  <a:cubicBezTo>
                    <a:pt x="187" y="696"/>
                    <a:pt x="294" y="673"/>
                    <a:pt x="355" y="624"/>
                  </a:cubicBezTo>
                  <a:cubicBezTo>
                    <a:pt x="416" y="575"/>
                    <a:pt x="467" y="488"/>
                    <a:pt x="499" y="384"/>
                  </a:cubicBezTo>
                  <a:cubicBezTo>
                    <a:pt x="531" y="280"/>
                    <a:pt x="537" y="80"/>
                    <a:pt x="54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38" name="Freeform 18"/>
            <p:cNvSpPr>
              <a:spLocks/>
            </p:cNvSpPr>
            <p:nvPr/>
          </p:nvSpPr>
          <p:spPr bwMode="hidden">
            <a:xfrm>
              <a:off x="0" y="2024"/>
              <a:ext cx="1984" cy="229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336" y="32"/>
                </a:cxn>
                <a:cxn ang="0">
                  <a:pos x="592" y="224"/>
                </a:cxn>
                <a:cxn ang="0">
                  <a:pos x="696" y="664"/>
                </a:cxn>
                <a:cxn ang="0">
                  <a:pos x="664" y="1224"/>
                </a:cxn>
                <a:cxn ang="0">
                  <a:pos x="816" y="1784"/>
                </a:cxn>
                <a:cxn ang="0">
                  <a:pos x="1128" y="2128"/>
                </a:cxn>
                <a:cxn ang="0">
                  <a:pos x="1984" y="2296"/>
                </a:cxn>
              </a:cxnLst>
              <a:rect l="0" t="0" r="r" b="b"/>
              <a:pathLst>
                <a:path w="1984" h="2296">
                  <a:moveTo>
                    <a:pt x="0" y="32"/>
                  </a:moveTo>
                  <a:cubicBezTo>
                    <a:pt x="56" y="32"/>
                    <a:pt x="237" y="0"/>
                    <a:pt x="336" y="32"/>
                  </a:cubicBezTo>
                  <a:cubicBezTo>
                    <a:pt x="435" y="64"/>
                    <a:pt x="532" y="119"/>
                    <a:pt x="592" y="224"/>
                  </a:cubicBezTo>
                  <a:cubicBezTo>
                    <a:pt x="652" y="329"/>
                    <a:pt x="684" y="497"/>
                    <a:pt x="696" y="664"/>
                  </a:cubicBezTo>
                  <a:cubicBezTo>
                    <a:pt x="708" y="831"/>
                    <a:pt x="644" y="1037"/>
                    <a:pt x="664" y="1224"/>
                  </a:cubicBezTo>
                  <a:cubicBezTo>
                    <a:pt x="684" y="1411"/>
                    <a:pt x="739" y="1633"/>
                    <a:pt x="816" y="1784"/>
                  </a:cubicBezTo>
                  <a:cubicBezTo>
                    <a:pt x="893" y="1935"/>
                    <a:pt x="933" y="2043"/>
                    <a:pt x="1128" y="2128"/>
                  </a:cubicBezTo>
                  <a:cubicBezTo>
                    <a:pt x="1323" y="2213"/>
                    <a:pt x="1806" y="2261"/>
                    <a:pt x="1984" y="2296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39" name="Freeform 19"/>
            <p:cNvSpPr>
              <a:spLocks/>
            </p:cNvSpPr>
            <p:nvPr/>
          </p:nvSpPr>
          <p:spPr bwMode="hidden">
            <a:xfrm>
              <a:off x="0" y="2400"/>
              <a:ext cx="816" cy="1912"/>
            </a:xfrm>
            <a:custGeom>
              <a:avLst/>
              <a:gdLst/>
              <a:ahLst/>
              <a:cxnLst>
                <a:cxn ang="0">
                  <a:pos x="0" y="280"/>
                </a:cxn>
                <a:cxn ang="0">
                  <a:pos x="384" y="280"/>
                </a:cxn>
                <a:cxn ang="0">
                  <a:pos x="368" y="896"/>
                </a:cxn>
                <a:cxn ang="0">
                  <a:pos x="528" y="1528"/>
                </a:cxn>
                <a:cxn ang="0">
                  <a:pos x="816" y="1912"/>
                </a:cxn>
              </a:cxnLst>
              <a:rect l="0" t="0" r="r" b="b"/>
              <a:pathLst>
                <a:path w="816" h="1912">
                  <a:moveTo>
                    <a:pt x="0" y="280"/>
                  </a:moveTo>
                  <a:cubicBezTo>
                    <a:pt x="144" y="0"/>
                    <a:pt x="323" y="177"/>
                    <a:pt x="384" y="280"/>
                  </a:cubicBezTo>
                  <a:cubicBezTo>
                    <a:pt x="488" y="440"/>
                    <a:pt x="344" y="688"/>
                    <a:pt x="368" y="896"/>
                  </a:cubicBezTo>
                  <a:cubicBezTo>
                    <a:pt x="392" y="1104"/>
                    <a:pt x="453" y="1359"/>
                    <a:pt x="528" y="1528"/>
                  </a:cubicBezTo>
                  <a:cubicBezTo>
                    <a:pt x="603" y="1697"/>
                    <a:pt x="756" y="1832"/>
                    <a:pt x="816" y="191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40" name="Freeform 20"/>
            <p:cNvSpPr>
              <a:spLocks/>
            </p:cNvSpPr>
            <p:nvPr/>
          </p:nvSpPr>
          <p:spPr bwMode="hidden">
            <a:xfrm>
              <a:off x="2688" y="3228"/>
              <a:ext cx="3080" cy="1084"/>
            </a:xfrm>
            <a:custGeom>
              <a:avLst/>
              <a:gdLst/>
              <a:ahLst/>
              <a:cxnLst>
                <a:cxn ang="0">
                  <a:pos x="0" y="1084"/>
                </a:cxn>
                <a:cxn ang="0">
                  <a:pos x="424" y="932"/>
                </a:cxn>
                <a:cxn ang="0">
                  <a:pos x="640" y="292"/>
                </a:cxn>
                <a:cxn ang="0">
                  <a:pos x="1032" y="20"/>
                </a:cxn>
                <a:cxn ang="0">
                  <a:pos x="1536" y="172"/>
                </a:cxn>
                <a:cxn ang="0">
                  <a:pos x="2064" y="604"/>
                </a:cxn>
                <a:cxn ang="0">
                  <a:pos x="2400" y="940"/>
                </a:cxn>
                <a:cxn ang="0">
                  <a:pos x="3080" y="1084"/>
                </a:cxn>
              </a:cxnLst>
              <a:rect l="0" t="0" r="r" b="b"/>
              <a:pathLst>
                <a:path w="3080" h="1084">
                  <a:moveTo>
                    <a:pt x="0" y="1084"/>
                  </a:moveTo>
                  <a:cubicBezTo>
                    <a:pt x="71" y="1059"/>
                    <a:pt x="317" y="1064"/>
                    <a:pt x="424" y="932"/>
                  </a:cubicBezTo>
                  <a:cubicBezTo>
                    <a:pt x="531" y="800"/>
                    <a:pt x="539" y="444"/>
                    <a:pt x="640" y="292"/>
                  </a:cubicBezTo>
                  <a:cubicBezTo>
                    <a:pt x="741" y="140"/>
                    <a:pt x="883" y="40"/>
                    <a:pt x="1032" y="20"/>
                  </a:cubicBezTo>
                  <a:cubicBezTo>
                    <a:pt x="1181" y="0"/>
                    <a:pt x="1364" y="75"/>
                    <a:pt x="1536" y="172"/>
                  </a:cubicBezTo>
                  <a:cubicBezTo>
                    <a:pt x="1708" y="269"/>
                    <a:pt x="1920" y="476"/>
                    <a:pt x="2064" y="604"/>
                  </a:cubicBezTo>
                  <a:cubicBezTo>
                    <a:pt x="2208" y="732"/>
                    <a:pt x="2231" y="860"/>
                    <a:pt x="2400" y="940"/>
                  </a:cubicBezTo>
                  <a:cubicBezTo>
                    <a:pt x="2569" y="1020"/>
                    <a:pt x="2939" y="1054"/>
                    <a:pt x="3080" y="1084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pic>
          <p:nvPicPr>
            <p:cNvPr id="30770" name="Picture 50" descr="Topbanx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</p:spPr>
        </p:pic>
        <p:sp>
          <p:nvSpPr>
            <p:cNvPr id="30772" name="Rectangle 52"/>
            <p:cNvSpPr>
              <a:spLocks noChangeArrowheads="1"/>
            </p:cNvSpPr>
            <p:nvPr/>
          </p:nvSpPr>
          <p:spPr bwMode="ltGray">
            <a:xfrm>
              <a:off x="240" y="2112"/>
              <a:ext cx="2688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0776" name="Line 56"/>
          <p:cNvSpPr>
            <a:spLocks noChangeShapeType="1"/>
          </p:cNvSpPr>
          <p:nvPr/>
        </p:nvSpPr>
        <p:spPr bwMode="ltGray">
          <a:xfrm>
            <a:off x="685800" y="3429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0782" name="Group 62"/>
          <p:cNvGrpSpPr>
            <a:grpSpLocks/>
          </p:cNvGrpSpPr>
          <p:nvPr/>
        </p:nvGrpSpPr>
        <p:grpSpPr bwMode="auto">
          <a:xfrm>
            <a:off x="762000" y="3352800"/>
            <a:ext cx="457200" cy="457200"/>
            <a:chOff x="480" y="2112"/>
            <a:chExt cx="288" cy="288"/>
          </a:xfrm>
        </p:grpSpPr>
        <p:sp>
          <p:nvSpPr>
            <p:cNvPr id="30777" name="Line 57"/>
            <p:cNvSpPr>
              <a:spLocks noChangeShapeType="1"/>
            </p:cNvSpPr>
            <p:nvPr/>
          </p:nvSpPr>
          <p:spPr bwMode="ltGray">
            <a:xfrm>
              <a:off x="528" y="216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lg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78" name="Oval 58"/>
            <p:cNvSpPr>
              <a:spLocks noChangeArrowheads="1"/>
            </p:cNvSpPr>
            <p:nvPr/>
          </p:nvSpPr>
          <p:spPr bwMode="ltGray">
            <a:xfrm>
              <a:off x="480" y="2112"/>
              <a:ext cx="117" cy="1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0783" name="Rectangle 6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3600"/>
            <a:ext cx="7772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0784" name="Rectangle 6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30785" name="Rectangle 65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0786" name="Rectangle 6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420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0787" name="Rectangle 6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866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2A57630-782E-4B0F-A027-FD66F173C0F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6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21ED3-E227-437E-81A0-C7814164FD7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FAE9B-AC09-408F-B7B6-42563988C82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CFD91-63F1-41E9-A7DC-ED9CF795D3F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DF947-114D-418E-BD07-BCE6EF3B17D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0F702-5B73-4741-8FB1-812172818EC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5DAD6-5CDC-45FE-BB8D-3E4084B78D6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CF408-1C7C-464D-8C5D-9437C751DD3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9C826-5E51-4EB4-8617-626BAB06178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4D4E9-7F8B-4201-B3B8-C3631AC7728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7961D-FDCA-4BCF-906D-F5E59ABABDA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08" name="Group 56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23606" name="Rectangle 54"/>
            <p:cNvSpPr>
              <a:spLocks noChangeArrowheads="1"/>
            </p:cNvSpPr>
            <p:nvPr/>
          </p:nvSpPr>
          <p:spPr bwMode="auto">
            <a:xfrm>
              <a:off x="0" y="624"/>
              <a:ext cx="5760" cy="36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602" name="Rectangle 50"/>
            <p:cNvSpPr>
              <a:spLocks noChangeArrowheads="1"/>
            </p:cNvSpPr>
            <p:nvPr/>
          </p:nvSpPr>
          <p:spPr bwMode="auto">
            <a:xfrm>
              <a:off x="0" y="0"/>
              <a:ext cx="5760" cy="6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555" name="Freeform 3"/>
            <p:cNvSpPr>
              <a:spLocks/>
            </p:cNvSpPr>
            <p:nvPr/>
          </p:nvSpPr>
          <p:spPr bwMode="hidden">
            <a:xfrm>
              <a:off x="0" y="-8"/>
              <a:ext cx="3640" cy="1434"/>
            </a:xfrm>
            <a:custGeom>
              <a:avLst/>
              <a:gdLst/>
              <a:ahLst/>
              <a:cxnLst>
                <a:cxn ang="0">
                  <a:pos x="0" y="1152"/>
                </a:cxn>
                <a:cxn ang="0">
                  <a:pos x="672" y="1392"/>
                </a:cxn>
                <a:cxn ang="0">
                  <a:pos x="912" y="1152"/>
                </a:cxn>
                <a:cxn ang="0">
                  <a:pos x="864" y="816"/>
                </a:cxn>
                <a:cxn ang="0">
                  <a:pos x="1170" y="588"/>
                </a:cxn>
                <a:cxn ang="0">
                  <a:pos x="1692" y="546"/>
                </a:cxn>
                <a:cxn ang="0">
                  <a:pos x="2112" y="576"/>
                </a:cxn>
                <a:cxn ang="0">
                  <a:pos x="2208" y="384"/>
                </a:cxn>
                <a:cxn ang="0">
                  <a:pos x="2184" y="138"/>
                </a:cxn>
                <a:cxn ang="0">
                  <a:pos x="2640" y="144"/>
                </a:cxn>
                <a:cxn ang="0">
                  <a:pos x="3024" y="432"/>
                </a:cxn>
                <a:cxn ang="0">
                  <a:pos x="3552" y="192"/>
                </a:cxn>
                <a:cxn ang="0">
                  <a:pos x="3552" y="0"/>
                </a:cxn>
              </a:cxnLst>
              <a:rect l="0" t="0" r="r" b="b"/>
              <a:pathLst>
                <a:path w="3640" h="1434">
                  <a:moveTo>
                    <a:pt x="0" y="1152"/>
                  </a:moveTo>
                  <a:cubicBezTo>
                    <a:pt x="112" y="1192"/>
                    <a:pt x="204" y="1434"/>
                    <a:pt x="672" y="1392"/>
                  </a:cubicBezTo>
                  <a:cubicBezTo>
                    <a:pt x="824" y="1392"/>
                    <a:pt x="880" y="1248"/>
                    <a:pt x="912" y="1152"/>
                  </a:cubicBezTo>
                  <a:cubicBezTo>
                    <a:pt x="944" y="1056"/>
                    <a:pt x="821" y="910"/>
                    <a:pt x="864" y="816"/>
                  </a:cubicBezTo>
                  <a:cubicBezTo>
                    <a:pt x="864" y="552"/>
                    <a:pt x="1044" y="582"/>
                    <a:pt x="1170" y="588"/>
                  </a:cubicBezTo>
                  <a:cubicBezTo>
                    <a:pt x="1386" y="666"/>
                    <a:pt x="1535" y="548"/>
                    <a:pt x="1692" y="546"/>
                  </a:cubicBezTo>
                  <a:cubicBezTo>
                    <a:pt x="1849" y="544"/>
                    <a:pt x="1944" y="648"/>
                    <a:pt x="2112" y="576"/>
                  </a:cubicBezTo>
                  <a:cubicBezTo>
                    <a:pt x="2250" y="510"/>
                    <a:pt x="2200" y="448"/>
                    <a:pt x="2208" y="384"/>
                  </a:cubicBezTo>
                  <a:cubicBezTo>
                    <a:pt x="2220" y="311"/>
                    <a:pt x="2040" y="198"/>
                    <a:pt x="2184" y="138"/>
                  </a:cubicBezTo>
                  <a:cubicBezTo>
                    <a:pt x="2346" y="60"/>
                    <a:pt x="2500" y="95"/>
                    <a:pt x="2640" y="144"/>
                  </a:cubicBezTo>
                  <a:cubicBezTo>
                    <a:pt x="2780" y="193"/>
                    <a:pt x="2872" y="424"/>
                    <a:pt x="3024" y="432"/>
                  </a:cubicBezTo>
                  <a:cubicBezTo>
                    <a:pt x="3176" y="440"/>
                    <a:pt x="3464" y="264"/>
                    <a:pt x="3552" y="192"/>
                  </a:cubicBezTo>
                  <a:cubicBezTo>
                    <a:pt x="3640" y="120"/>
                    <a:pt x="3552" y="40"/>
                    <a:pt x="355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556" name="Freeform 4"/>
            <p:cNvSpPr>
              <a:spLocks/>
            </p:cNvSpPr>
            <p:nvPr/>
          </p:nvSpPr>
          <p:spPr bwMode="hidden">
            <a:xfrm>
              <a:off x="0" y="-8"/>
              <a:ext cx="1996" cy="1240"/>
            </a:xfrm>
            <a:custGeom>
              <a:avLst/>
              <a:gdLst/>
              <a:ahLst/>
              <a:cxnLst>
                <a:cxn ang="0">
                  <a:pos x="0" y="960"/>
                </a:cxn>
                <a:cxn ang="0">
                  <a:pos x="336" y="1200"/>
                </a:cxn>
                <a:cxn ang="0">
                  <a:pos x="576" y="1200"/>
                </a:cxn>
                <a:cxn ang="0">
                  <a:pos x="696" y="972"/>
                </a:cxn>
                <a:cxn ang="0">
                  <a:pos x="636" y="462"/>
                </a:cxn>
                <a:cxn ang="0">
                  <a:pos x="816" y="276"/>
                </a:cxn>
                <a:cxn ang="0">
                  <a:pos x="1392" y="432"/>
                </a:cxn>
                <a:cxn ang="0">
                  <a:pos x="1740" y="390"/>
                </a:cxn>
                <a:cxn ang="0">
                  <a:pos x="1974" y="348"/>
                </a:cxn>
                <a:cxn ang="0">
                  <a:pos x="1872" y="0"/>
                </a:cxn>
              </a:cxnLst>
              <a:rect l="0" t="0" r="r" b="b"/>
              <a:pathLst>
                <a:path w="1996" h="1240">
                  <a:moveTo>
                    <a:pt x="0" y="960"/>
                  </a:moveTo>
                  <a:cubicBezTo>
                    <a:pt x="56" y="1000"/>
                    <a:pt x="240" y="1160"/>
                    <a:pt x="336" y="1200"/>
                  </a:cubicBezTo>
                  <a:cubicBezTo>
                    <a:pt x="432" y="1240"/>
                    <a:pt x="516" y="1238"/>
                    <a:pt x="576" y="1200"/>
                  </a:cubicBezTo>
                  <a:cubicBezTo>
                    <a:pt x="636" y="1162"/>
                    <a:pt x="686" y="1095"/>
                    <a:pt x="696" y="972"/>
                  </a:cubicBezTo>
                  <a:cubicBezTo>
                    <a:pt x="706" y="849"/>
                    <a:pt x="616" y="578"/>
                    <a:pt x="636" y="462"/>
                  </a:cubicBezTo>
                  <a:cubicBezTo>
                    <a:pt x="656" y="346"/>
                    <a:pt x="690" y="281"/>
                    <a:pt x="816" y="276"/>
                  </a:cubicBezTo>
                  <a:cubicBezTo>
                    <a:pt x="942" y="271"/>
                    <a:pt x="1238" y="413"/>
                    <a:pt x="1392" y="432"/>
                  </a:cubicBezTo>
                  <a:cubicBezTo>
                    <a:pt x="1546" y="451"/>
                    <a:pt x="1643" y="404"/>
                    <a:pt x="1740" y="390"/>
                  </a:cubicBezTo>
                  <a:cubicBezTo>
                    <a:pt x="1837" y="376"/>
                    <a:pt x="1952" y="413"/>
                    <a:pt x="1974" y="348"/>
                  </a:cubicBezTo>
                  <a:cubicBezTo>
                    <a:pt x="1996" y="283"/>
                    <a:pt x="1986" y="84"/>
                    <a:pt x="187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557" name="Freeform 5"/>
            <p:cNvSpPr>
              <a:spLocks/>
            </p:cNvSpPr>
            <p:nvPr/>
          </p:nvSpPr>
          <p:spPr bwMode="hidden">
            <a:xfrm>
              <a:off x="0" y="-8"/>
              <a:ext cx="1584" cy="1008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336" y="960"/>
                </a:cxn>
                <a:cxn ang="0">
                  <a:pos x="480" y="864"/>
                </a:cxn>
                <a:cxn ang="0">
                  <a:pos x="318" y="414"/>
                </a:cxn>
                <a:cxn ang="0">
                  <a:pos x="780" y="36"/>
                </a:cxn>
                <a:cxn ang="0">
                  <a:pos x="1440" y="192"/>
                </a:cxn>
                <a:cxn ang="0">
                  <a:pos x="1584" y="0"/>
                </a:cxn>
              </a:cxnLst>
              <a:rect l="0" t="0" r="r" b="b"/>
              <a:pathLst>
                <a:path w="1584" h="1008">
                  <a:moveTo>
                    <a:pt x="0" y="576"/>
                  </a:moveTo>
                  <a:cubicBezTo>
                    <a:pt x="56" y="640"/>
                    <a:pt x="256" y="912"/>
                    <a:pt x="336" y="960"/>
                  </a:cubicBezTo>
                  <a:cubicBezTo>
                    <a:pt x="416" y="1008"/>
                    <a:pt x="483" y="955"/>
                    <a:pt x="480" y="864"/>
                  </a:cubicBezTo>
                  <a:cubicBezTo>
                    <a:pt x="477" y="773"/>
                    <a:pt x="384" y="618"/>
                    <a:pt x="318" y="414"/>
                  </a:cubicBezTo>
                  <a:cubicBezTo>
                    <a:pt x="156" y="12"/>
                    <a:pt x="528" y="6"/>
                    <a:pt x="780" y="36"/>
                  </a:cubicBezTo>
                  <a:cubicBezTo>
                    <a:pt x="1002" y="66"/>
                    <a:pt x="1306" y="198"/>
                    <a:pt x="1440" y="192"/>
                  </a:cubicBezTo>
                  <a:cubicBezTo>
                    <a:pt x="1574" y="186"/>
                    <a:pt x="1554" y="40"/>
                    <a:pt x="1584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558" name="Freeform 6"/>
            <p:cNvSpPr>
              <a:spLocks/>
            </p:cNvSpPr>
            <p:nvPr/>
          </p:nvSpPr>
          <p:spPr bwMode="hidden">
            <a:xfrm>
              <a:off x="856" y="144"/>
              <a:ext cx="3752" cy="1816"/>
            </a:xfrm>
            <a:custGeom>
              <a:avLst/>
              <a:gdLst/>
              <a:ahLst/>
              <a:cxnLst>
                <a:cxn ang="0">
                  <a:pos x="248" y="1000"/>
                </a:cxn>
                <a:cxn ang="0">
                  <a:pos x="200" y="760"/>
                </a:cxn>
                <a:cxn ang="0">
                  <a:pos x="248" y="664"/>
                </a:cxn>
                <a:cxn ang="0">
                  <a:pos x="584" y="616"/>
                </a:cxn>
                <a:cxn ang="0">
                  <a:pos x="1304" y="664"/>
                </a:cxn>
                <a:cxn ang="0">
                  <a:pos x="1640" y="424"/>
                </a:cxn>
                <a:cxn ang="0">
                  <a:pos x="1976" y="472"/>
                </a:cxn>
                <a:cxn ang="0">
                  <a:pos x="2600" y="424"/>
                </a:cxn>
                <a:cxn ang="0">
                  <a:pos x="3128" y="88"/>
                </a:cxn>
                <a:cxn ang="0">
                  <a:pos x="3560" y="40"/>
                </a:cxn>
                <a:cxn ang="0">
                  <a:pos x="3656" y="328"/>
                </a:cxn>
                <a:cxn ang="0">
                  <a:pos x="2984" y="760"/>
                </a:cxn>
                <a:cxn ang="0">
                  <a:pos x="2456" y="952"/>
                </a:cxn>
                <a:cxn ang="0">
                  <a:pos x="1976" y="1432"/>
                </a:cxn>
                <a:cxn ang="0">
                  <a:pos x="1400" y="1768"/>
                </a:cxn>
                <a:cxn ang="0">
                  <a:pos x="968" y="1720"/>
                </a:cxn>
                <a:cxn ang="0">
                  <a:pos x="296" y="1768"/>
                </a:cxn>
                <a:cxn ang="0">
                  <a:pos x="8" y="1432"/>
                </a:cxn>
                <a:cxn ang="0">
                  <a:pos x="248" y="1000"/>
                </a:cxn>
              </a:cxnLst>
              <a:rect l="0" t="0" r="r" b="b"/>
              <a:pathLst>
                <a:path w="3752" h="1816">
                  <a:moveTo>
                    <a:pt x="248" y="1000"/>
                  </a:moveTo>
                  <a:cubicBezTo>
                    <a:pt x="280" y="888"/>
                    <a:pt x="200" y="816"/>
                    <a:pt x="200" y="760"/>
                  </a:cubicBezTo>
                  <a:cubicBezTo>
                    <a:pt x="200" y="704"/>
                    <a:pt x="184" y="688"/>
                    <a:pt x="248" y="664"/>
                  </a:cubicBezTo>
                  <a:cubicBezTo>
                    <a:pt x="312" y="640"/>
                    <a:pt x="408" y="616"/>
                    <a:pt x="584" y="616"/>
                  </a:cubicBezTo>
                  <a:cubicBezTo>
                    <a:pt x="760" y="616"/>
                    <a:pt x="1128" y="696"/>
                    <a:pt x="1304" y="664"/>
                  </a:cubicBezTo>
                  <a:cubicBezTo>
                    <a:pt x="1480" y="632"/>
                    <a:pt x="1528" y="456"/>
                    <a:pt x="1640" y="424"/>
                  </a:cubicBezTo>
                  <a:cubicBezTo>
                    <a:pt x="1752" y="392"/>
                    <a:pt x="1816" y="472"/>
                    <a:pt x="1976" y="472"/>
                  </a:cubicBezTo>
                  <a:cubicBezTo>
                    <a:pt x="2136" y="472"/>
                    <a:pt x="2408" y="488"/>
                    <a:pt x="2600" y="424"/>
                  </a:cubicBezTo>
                  <a:cubicBezTo>
                    <a:pt x="2792" y="360"/>
                    <a:pt x="2968" y="152"/>
                    <a:pt x="3128" y="88"/>
                  </a:cubicBezTo>
                  <a:cubicBezTo>
                    <a:pt x="3288" y="24"/>
                    <a:pt x="3472" y="0"/>
                    <a:pt x="3560" y="40"/>
                  </a:cubicBezTo>
                  <a:cubicBezTo>
                    <a:pt x="3648" y="80"/>
                    <a:pt x="3752" y="208"/>
                    <a:pt x="3656" y="328"/>
                  </a:cubicBezTo>
                  <a:cubicBezTo>
                    <a:pt x="3560" y="448"/>
                    <a:pt x="3184" y="656"/>
                    <a:pt x="2984" y="760"/>
                  </a:cubicBezTo>
                  <a:cubicBezTo>
                    <a:pt x="2784" y="864"/>
                    <a:pt x="2624" y="840"/>
                    <a:pt x="2456" y="952"/>
                  </a:cubicBezTo>
                  <a:cubicBezTo>
                    <a:pt x="2288" y="1064"/>
                    <a:pt x="2152" y="1296"/>
                    <a:pt x="1976" y="1432"/>
                  </a:cubicBezTo>
                  <a:cubicBezTo>
                    <a:pt x="1800" y="1568"/>
                    <a:pt x="1568" y="1720"/>
                    <a:pt x="1400" y="1768"/>
                  </a:cubicBezTo>
                  <a:cubicBezTo>
                    <a:pt x="1232" y="1816"/>
                    <a:pt x="1152" y="1720"/>
                    <a:pt x="968" y="1720"/>
                  </a:cubicBezTo>
                  <a:cubicBezTo>
                    <a:pt x="784" y="1720"/>
                    <a:pt x="456" y="1816"/>
                    <a:pt x="296" y="1768"/>
                  </a:cubicBezTo>
                  <a:cubicBezTo>
                    <a:pt x="136" y="1720"/>
                    <a:pt x="16" y="1560"/>
                    <a:pt x="8" y="1432"/>
                  </a:cubicBezTo>
                  <a:cubicBezTo>
                    <a:pt x="0" y="1304"/>
                    <a:pt x="216" y="1112"/>
                    <a:pt x="248" y="10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559" name="Freeform 7"/>
            <p:cNvSpPr>
              <a:spLocks/>
            </p:cNvSpPr>
            <p:nvPr/>
          </p:nvSpPr>
          <p:spPr bwMode="hidden">
            <a:xfrm>
              <a:off x="972" y="688"/>
              <a:ext cx="2580" cy="1140"/>
            </a:xfrm>
            <a:custGeom>
              <a:avLst/>
              <a:gdLst/>
              <a:ahLst/>
              <a:cxnLst>
                <a:cxn ang="0">
                  <a:pos x="36" y="792"/>
                </a:cxn>
                <a:cxn ang="0">
                  <a:pos x="228" y="456"/>
                </a:cxn>
                <a:cxn ang="0">
                  <a:pos x="324" y="264"/>
                </a:cxn>
                <a:cxn ang="0">
                  <a:pos x="612" y="216"/>
                </a:cxn>
                <a:cxn ang="0">
                  <a:pos x="1092" y="312"/>
                </a:cxn>
                <a:cxn ang="0">
                  <a:pos x="1536" y="60"/>
                </a:cxn>
                <a:cxn ang="0">
                  <a:pos x="2388" y="120"/>
                </a:cxn>
                <a:cxn ang="0">
                  <a:pos x="2328" y="288"/>
                </a:cxn>
                <a:cxn ang="0">
                  <a:pos x="2028" y="612"/>
                </a:cxn>
                <a:cxn ang="0">
                  <a:pos x="1428" y="1032"/>
                </a:cxn>
                <a:cxn ang="0">
                  <a:pos x="1140" y="1080"/>
                </a:cxn>
                <a:cxn ang="0">
                  <a:pos x="324" y="1032"/>
                </a:cxn>
                <a:cxn ang="0">
                  <a:pos x="36" y="792"/>
                </a:cxn>
              </a:cxnLst>
              <a:rect l="0" t="0" r="r" b="b"/>
              <a:pathLst>
                <a:path w="2580" h="1140">
                  <a:moveTo>
                    <a:pt x="36" y="792"/>
                  </a:moveTo>
                  <a:cubicBezTo>
                    <a:pt x="66" y="666"/>
                    <a:pt x="180" y="544"/>
                    <a:pt x="228" y="456"/>
                  </a:cubicBezTo>
                  <a:cubicBezTo>
                    <a:pt x="276" y="368"/>
                    <a:pt x="260" y="304"/>
                    <a:pt x="324" y="264"/>
                  </a:cubicBezTo>
                  <a:cubicBezTo>
                    <a:pt x="388" y="224"/>
                    <a:pt x="484" y="208"/>
                    <a:pt x="612" y="216"/>
                  </a:cubicBezTo>
                  <a:cubicBezTo>
                    <a:pt x="740" y="224"/>
                    <a:pt x="828" y="330"/>
                    <a:pt x="1092" y="312"/>
                  </a:cubicBezTo>
                  <a:cubicBezTo>
                    <a:pt x="1422" y="270"/>
                    <a:pt x="1416" y="0"/>
                    <a:pt x="1536" y="60"/>
                  </a:cubicBezTo>
                  <a:cubicBezTo>
                    <a:pt x="1782" y="204"/>
                    <a:pt x="2256" y="82"/>
                    <a:pt x="2388" y="120"/>
                  </a:cubicBezTo>
                  <a:cubicBezTo>
                    <a:pt x="2520" y="158"/>
                    <a:pt x="2580" y="198"/>
                    <a:pt x="2328" y="288"/>
                  </a:cubicBezTo>
                  <a:cubicBezTo>
                    <a:pt x="2094" y="378"/>
                    <a:pt x="2178" y="488"/>
                    <a:pt x="2028" y="612"/>
                  </a:cubicBezTo>
                  <a:cubicBezTo>
                    <a:pt x="1878" y="736"/>
                    <a:pt x="1576" y="954"/>
                    <a:pt x="1428" y="1032"/>
                  </a:cubicBezTo>
                  <a:cubicBezTo>
                    <a:pt x="1292" y="1112"/>
                    <a:pt x="1218" y="1140"/>
                    <a:pt x="1140" y="1080"/>
                  </a:cubicBezTo>
                  <a:cubicBezTo>
                    <a:pt x="918" y="960"/>
                    <a:pt x="508" y="1080"/>
                    <a:pt x="324" y="1032"/>
                  </a:cubicBezTo>
                  <a:cubicBezTo>
                    <a:pt x="140" y="984"/>
                    <a:pt x="0" y="918"/>
                    <a:pt x="36" y="7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560" name="Freeform 8"/>
            <p:cNvSpPr>
              <a:spLocks/>
            </p:cNvSpPr>
            <p:nvPr/>
          </p:nvSpPr>
          <p:spPr bwMode="hidden">
            <a:xfrm>
              <a:off x="1170" y="910"/>
              <a:ext cx="1758" cy="696"/>
            </a:xfrm>
            <a:custGeom>
              <a:avLst/>
              <a:gdLst/>
              <a:ahLst/>
              <a:cxnLst>
                <a:cxn ang="0">
                  <a:pos x="60" y="594"/>
                </a:cxn>
                <a:cxn ang="0">
                  <a:pos x="126" y="234"/>
                </a:cxn>
                <a:cxn ang="0">
                  <a:pos x="1182" y="234"/>
                </a:cxn>
                <a:cxn ang="0">
                  <a:pos x="1518" y="90"/>
                </a:cxn>
                <a:cxn ang="0">
                  <a:pos x="1710" y="138"/>
                </a:cxn>
                <a:cxn ang="0">
                  <a:pos x="1230" y="522"/>
                </a:cxn>
                <a:cxn ang="0">
                  <a:pos x="750" y="666"/>
                </a:cxn>
                <a:cxn ang="0">
                  <a:pos x="60" y="594"/>
                </a:cxn>
              </a:cxnLst>
              <a:rect l="0" t="0" r="r" b="b"/>
              <a:pathLst>
                <a:path w="1758" h="696">
                  <a:moveTo>
                    <a:pt x="60" y="594"/>
                  </a:moveTo>
                  <a:cubicBezTo>
                    <a:pt x="0" y="462"/>
                    <a:pt x="48" y="306"/>
                    <a:pt x="126" y="234"/>
                  </a:cubicBezTo>
                  <a:cubicBezTo>
                    <a:pt x="390" y="30"/>
                    <a:pt x="654" y="378"/>
                    <a:pt x="1182" y="234"/>
                  </a:cubicBezTo>
                  <a:cubicBezTo>
                    <a:pt x="1414" y="210"/>
                    <a:pt x="1284" y="132"/>
                    <a:pt x="1518" y="90"/>
                  </a:cubicBezTo>
                  <a:cubicBezTo>
                    <a:pt x="1680" y="0"/>
                    <a:pt x="1758" y="66"/>
                    <a:pt x="1710" y="138"/>
                  </a:cubicBezTo>
                  <a:cubicBezTo>
                    <a:pt x="1662" y="210"/>
                    <a:pt x="1290" y="372"/>
                    <a:pt x="1230" y="522"/>
                  </a:cubicBezTo>
                  <a:cubicBezTo>
                    <a:pt x="1134" y="696"/>
                    <a:pt x="945" y="654"/>
                    <a:pt x="750" y="666"/>
                  </a:cubicBezTo>
                  <a:cubicBezTo>
                    <a:pt x="555" y="678"/>
                    <a:pt x="164" y="666"/>
                    <a:pt x="60" y="5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561" name="Freeform 9"/>
            <p:cNvSpPr>
              <a:spLocks/>
            </p:cNvSpPr>
            <p:nvPr/>
          </p:nvSpPr>
          <p:spPr bwMode="hidden">
            <a:xfrm rot="-299203">
              <a:off x="1296" y="1240"/>
              <a:ext cx="928" cy="192"/>
            </a:xfrm>
            <a:custGeom>
              <a:avLst/>
              <a:gdLst/>
              <a:ahLst/>
              <a:cxnLst>
                <a:cxn ang="0">
                  <a:pos x="104" y="96"/>
                </a:cxn>
                <a:cxn ang="0">
                  <a:pos x="152" y="0"/>
                </a:cxn>
                <a:cxn ang="0">
                  <a:pos x="728" y="96"/>
                </a:cxn>
                <a:cxn ang="0">
                  <a:pos x="920" y="96"/>
                </a:cxn>
                <a:cxn ang="0">
                  <a:pos x="776" y="192"/>
                </a:cxn>
                <a:cxn ang="0">
                  <a:pos x="104" y="96"/>
                </a:cxn>
              </a:cxnLst>
              <a:rect l="0" t="0" r="r" b="b"/>
              <a:pathLst>
                <a:path w="928" h="192">
                  <a:moveTo>
                    <a:pt x="104" y="96"/>
                  </a:moveTo>
                  <a:cubicBezTo>
                    <a:pt x="0" y="64"/>
                    <a:pt x="48" y="0"/>
                    <a:pt x="152" y="0"/>
                  </a:cubicBezTo>
                  <a:cubicBezTo>
                    <a:pt x="256" y="0"/>
                    <a:pt x="600" y="80"/>
                    <a:pt x="728" y="96"/>
                  </a:cubicBezTo>
                  <a:cubicBezTo>
                    <a:pt x="856" y="112"/>
                    <a:pt x="912" y="80"/>
                    <a:pt x="920" y="96"/>
                  </a:cubicBezTo>
                  <a:cubicBezTo>
                    <a:pt x="928" y="112"/>
                    <a:pt x="912" y="192"/>
                    <a:pt x="776" y="192"/>
                  </a:cubicBezTo>
                  <a:cubicBezTo>
                    <a:pt x="640" y="192"/>
                    <a:pt x="208" y="128"/>
                    <a:pt x="104" y="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562" name="Freeform 10"/>
            <p:cNvSpPr>
              <a:spLocks/>
            </p:cNvSpPr>
            <p:nvPr/>
          </p:nvSpPr>
          <p:spPr bwMode="hidden">
            <a:xfrm>
              <a:off x="0" y="1584"/>
              <a:ext cx="5754" cy="228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336" y="40"/>
                </a:cxn>
                <a:cxn ang="0">
                  <a:pos x="720" y="280"/>
                </a:cxn>
                <a:cxn ang="0">
                  <a:pos x="912" y="712"/>
                </a:cxn>
                <a:cxn ang="0">
                  <a:pos x="864" y="1240"/>
                </a:cxn>
                <a:cxn ang="0">
                  <a:pos x="960" y="1768"/>
                </a:cxn>
                <a:cxn ang="0">
                  <a:pos x="1440" y="2152"/>
                </a:cxn>
                <a:cxn ang="0">
                  <a:pos x="2160" y="2248"/>
                </a:cxn>
                <a:cxn ang="0">
                  <a:pos x="2688" y="1960"/>
                </a:cxn>
                <a:cxn ang="0">
                  <a:pos x="2706" y="472"/>
                </a:cxn>
                <a:cxn ang="0">
                  <a:pos x="3456" y="424"/>
                </a:cxn>
                <a:cxn ang="0">
                  <a:pos x="4416" y="712"/>
                </a:cxn>
                <a:cxn ang="0">
                  <a:pos x="4416" y="1432"/>
                </a:cxn>
                <a:cxn ang="0">
                  <a:pos x="4728" y="1822"/>
                </a:cxn>
                <a:cxn ang="0">
                  <a:pos x="5322" y="2206"/>
                </a:cxn>
                <a:cxn ang="0">
                  <a:pos x="5754" y="1510"/>
                </a:cxn>
              </a:cxnLst>
              <a:rect l="0" t="0" r="r" b="b"/>
              <a:pathLst>
                <a:path w="5754" h="2280">
                  <a:moveTo>
                    <a:pt x="0" y="40"/>
                  </a:moveTo>
                  <a:cubicBezTo>
                    <a:pt x="56" y="40"/>
                    <a:pt x="216" y="0"/>
                    <a:pt x="336" y="40"/>
                  </a:cubicBezTo>
                  <a:cubicBezTo>
                    <a:pt x="456" y="80"/>
                    <a:pt x="624" y="168"/>
                    <a:pt x="720" y="280"/>
                  </a:cubicBezTo>
                  <a:cubicBezTo>
                    <a:pt x="816" y="392"/>
                    <a:pt x="888" y="552"/>
                    <a:pt x="912" y="712"/>
                  </a:cubicBezTo>
                  <a:cubicBezTo>
                    <a:pt x="936" y="872"/>
                    <a:pt x="856" y="1064"/>
                    <a:pt x="864" y="1240"/>
                  </a:cubicBezTo>
                  <a:cubicBezTo>
                    <a:pt x="872" y="1416"/>
                    <a:pt x="864" y="1616"/>
                    <a:pt x="960" y="1768"/>
                  </a:cubicBezTo>
                  <a:cubicBezTo>
                    <a:pt x="1056" y="1920"/>
                    <a:pt x="1240" y="2072"/>
                    <a:pt x="1440" y="2152"/>
                  </a:cubicBezTo>
                  <a:cubicBezTo>
                    <a:pt x="1640" y="2232"/>
                    <a:pt x="1952" y="2280"/>
                    <a:pt x="2160" y="2248"/>
                  </a:cubicBezTo>
                  <a:cubicBezTo>
                    <a:pt x="2368" y="2216"/>
                    <a:pt x="2597" y="2256"/>
                    <a:pt x="2688" y="1960"/>
                  </a:cubicBezTo>
                  <a:cubicBezTo>
                    <a:pt x="2779" y="1664"/>
                    <a:pt x="2578" y="728"/>
                    <a:pt x="2706" y="472"/>
                  </a:cubicBezTo>
                  <a:cubicBezTo>
                    <a:pt x="2834" y="216"/>
                    <a:pt x="3171" y="384"/>
                    <a:pt x="3456" y="424"/>
                  </a:cubicBezTo>
                  <a:cubicBezTo>
                    <a:pt x="3741" y="464"/>
                    <a:pt x="4256" y="544"/>
                    <a:pt x="4416" y="712"/>
                  </a:cubicBezTo>
                  <a:cubicBezTo>
                    <a:pt x="4576" y="880"/>
                    <a:pt x="4364" y="1247"/>
                    <a:pt x="4416" y="1432"/>
                  </a:cubicBezTo>
                  <a:cubicBezTo>
                    <a:pt x="4468" y="1617"/>
                    <a:pt x="4577" y="1693"/>
                    <a:pt x="4728" y="1822"/>
                  </a:cubicBezTo>
                  <a:cubicBezTo>
                    <a:pt x="4879" y="1951"/>
                    <a:pt x="5151" y="2258"/>
                    <a:pt x="5322" y="2206"/>
                  </a:cubicBezTo>
                  <a:cubicBezTo>
                    <a:pt x="5493" y="2154"/>
                    <a:pt x="5664" y="1655"/>
                    <a:pt x="5754" y="151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563" name="Freeform 11"/>
            <p:cNvSpPr>
              <a:spLocks/>
            </p:cNvSpPr>
            <p:nvPr/>
          </p:nvSpPr>
          <p:spPr bwMode="hidden">
            <a:xfrm>
              <a:off x="1056" y="2008"/>
              <a:ext cx="1496" cy="1464"/>
            </a:xfrm>
            <a:custGeom>
              <a:avLst/>
              <a:gdLst/>
              <a:ahLst/>
              <a:cxnLst>
                <a:cxn ang="0">
                  <a:pos x="408" y="16"/>
                </a:cxn>
                <a:cxn ang="0">
                  <a:pos x="72" y="304"/>
                </a:cxn>
                <a:cxn ang="0">
                  <a:pos x="72" y="976"/>
                </a:cxn>
                <a:cxn ang="0">
                  <a:pos x="504" y="1360"/>
                </a:cxn>
                <a:cxn ang="0">
                  <a:pos x="1128" y="1408"/>
                </a:cxn>
                <a:cxn ang="0">
                  <a:pos x="1464" y="1024"/>
                </a:cxn>
                <a:cxn ang="0">
                  <a:pos x="1320" y="208"/>
                </a:cxn>
                <a:cxn ang="0">
                  <a:pos x="408" y="16"/>
                </a:cxn>
              </a:cxnLst>
              <a:rect l="0" t="0" r="r" b="b"/>
              <a:pathLst>
                <a:path w="1496" h="1464">
                  <a:moveTo>
                    <a:pt x="408" y="16"/>
                  </a:moveTo>
                  <a:cubicBezTo>
                    <a:pt x="200" y="32"/>
                    <a:pt x="128" y="144"/>
                    <a:pt x="72" y="304"/>
                  </a:cubicBezTo>
                  <a:cubicBezTo>
                    <a:pt x="16" y="464"/>
                    <a:pt x="0" y="800"/>
                    <a:pt x="72" y="976"/>
                  </a:cubicBezTo>
                  <a:cubicBezTo>
                    <a:pt x="144" y="1152"/>
                    <a:pt x="328" y="1288"/>
                    <a:pt x="504" y="1360"/>
                  </a:cubicBezTo>
                  <a:cubicBezTo>
                    <a:pt x="680" y="1432"/>
                    <a:pt x="968" y="1464"/>
                    <a:pt x="1128" y="1408"/>
                  </a:cubicBezTo>
                  <a:cubicBezTo>
                    <a:pt x="1288" y="1352"/>
                    <a:pt x="1432" y="1224"/>
                    <a:pt x="1464" y="1024"/>
                  </a:cubicBezTo>
                  <a:cubicBezTo>
                    <a:pt x="1496" y="824"/>
                    <a:pt x="1496" y="376"/>
                    <a:pt x="1320" y="208"/>
                  </a:cubicBezTo>
                  <a:cubicBezTo>
                    <a:pt x="1144" y="40"/>
                    <a:pt x="616" y="0"/>
                    <a:pt x="408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564" name="Freeform 12"/>
            <p:cNvSpPr>
              <a:spLocks/>
            </p:cNvSpPr>
            <p:nvPr/>
          </p:nvSpPr>
          <p:spPr bwMode="hidden">
            <a:xfrm rot="1159149">
              <a:off x="1296" y="2152"/>
              <a:ext cx="1126" cy="730"/>
            </a:xfrm>
            <a:custGeom>
              <a:avLst/>
              <a:gdLst/>
              <a:ahLst/>
              <a:cxnLst>
                <a:cxn ang="0">
                  <a:pos x="940" y="196"/>
                </a:cxn>
                <a:cxn ang="0">
                  <a:pos x="576" y="20"/>
                </a:cxn>
                <a:cxn ang="0">
                  <a:pos x="192" y="76"/>
                </a:cxn>
                <a:cxn ang="0">
                  <a:pos x="24" y="372"/>
                </a:cxn>
                <a:cxn ang="0">
                  <a:pos x="520" y="670"/>
                </a:cxn>
                <a:cxn ang="0">
                  <a:pos x="1048" y="568"/>
                </a:cxn>
                <a:cxn ang="0">
                  <a:pos x="940" y="196"/>
                </a:cxn>
              </a:cxnLst>
              <a:rect l="0" t="0" r="r" b="b"/>
              <a:pathLst>
                <a:path w="1126" h="730">
                  <a:moveTo>
                    <a:pt x="940" y="196"/>
                  </a:moveTo>
                  <a:cubicBezTo>
                    <a:pt x="700" y="100"/>
                    <a:pt x="701" y="40"/>
                    <a:pt x="576" y="20"/>
                  </a:cubicBezTo>
                  <a:cubicBezTo>
                    <a:pt x="451" y="0"/>
                    <a:pt x="284" y="17"/>
                    <a:pt x="192" y="76"/>
                  </a:cubicBezTo>
                  <a:cubicBezTo>
                    <a:pt x="100" y="135"/>
                    <a:pt x="56" y="132"/>
                    <a:pt x="24" y="372"/>
                  </a:cubicBezTo>
                  <a:cubicBezTo>
                    <a:pt x="0" y="730"/>
                    <a:pt x="350" y="637"/>
                    <a:pt x="520" y="670"/>
                  </a:cubicBezTo>
                  <a:cubicBezTo>
                    <a:pt x="690" y="703"/>
                    <a:pt x="978" y="647"/>
                    <a:pt x="1048" y="568"/>
                  </a:cubicBezTo>
                  <a:cubicBezTo>
                    <a:pt x="1118" y="489"/>
                    <a:pt x="1126" y="280"/>
                    <a:pt x="940" y="1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565" name="Freeform 13"/>
            <p:cNvSpPr>
              <a:spLocks/>
            </p:cNvSpPr>
            <p:nvPr/>
          </p:nvSpPr>
          <p:spPr bwMode="hidden">
            <a:xfrm>
              <a:off x="3112" y="-8"/>
              <a:ext cx="2648" cy="3394"/>
            </a:xfrm>
            <a:custGeom>
              <a:avLst/>
              <a:gdLst/>
              <a:ahLst/>
              <a:cxnLst>
                <a:cxn ang="0">
                  <a:pos x="1496" y="0"/>
                </a:cxn>
                <a:cxn ang="0">
                  <a:pos x="1640" y="384"/>
                </a:cxn>
                <a:cxn ang="0">
                  <a:pos x="1400" y="864"/>
                </a:cxn>
                <a:cxn ang="0">
                  <a:pos x="536" y="1200"/>
                </a:cxn>
                <a:cxn ang="0">
                  <a:pos x="56" y="1584"/>
                </a:cxn>
                <a:cxn ang="0">
                  <a:pos x="200" y="1872"/>
                </a:cxn>
                <a:cxn ang="0">
                  <a:pos x="1064" y="2016"/>
                </a:cxn>
                <a:cxn ang="0">
                  <a:pos x="1592" y="2304"/>
                </a:cxn>
                <a:cxn ang="0">
                  <a:pos x="1562" y="2940"/>
                </a:cxn>
                <a:cxn ang="0">
                  <a:pos x="2120" y="3384"/>
                </a:cxn>
                <a:cxn ang="0">
                  <a:pos x="2648" y="2880"/>
                </a:cxn>
              </a:cxnLst>
              <a:rect l="0" t="0" r="r" b="b"/>
              <a:pathLst>
                <a:path w="2648" h="3394">
                  <a:moveTo>
                    <a:pt x="1496" y="0"/>
                  </a:moveTo>
                  <a:cubicBezTo>
                    <a:pt x="1520" y="64"/>
                    <a:pt x="1656" y="240"/>
                    <a:pt x="1640" y="384"/>
                  </a:cubicBezTo>
                  <a:cubicBezTo>
                    <a:pt x="1624" y="528"/>
                    <a:pt x="1584" y="728"/>
                    <a:pt x="1400" y="864"/>
                  </a:cubicBezTo>
                  <a:cubicBezTo>
                    <a:pt x="1216" y="1000"/>
                    <a:pt x="760" y="1080"/>
                    <a:pt x="536" y="1200"/>
                  </a:cubicBezTo>
                  <a:cubicBezTo>
                    <a:pt x="312" y="1320"/>
                    <a:pt x="112" y="1472"/>
                    <a:pt x="56" y="1584"/>
                  </a:cubicBezTo>
                  <a:cubicBezTo>
                    <a:pt x="0" y="1696"/>
                    <a:pt x="32" y="1800"/>
                    <a:pt x="200" y="1872"/>
                  </a:cubicBezTo>
                  <a:cubicBezTo>
                    <a:pt x="368" y="1944"/>
                    <a:pt x="832" y="1944"/>
                    <a:pt x="1064" y="2016"/>
                  </a:cubicBezTo>
                  <a:cubicBezTo>
                    <a:pt x="1296" y="2088"/>
                    <a:pt x="1509" y="2150"/>
                    <a:pt x="1592" y="2304"/>
                  </a:cubicBezTo>
                  <a:cubicBezTo>
                    <a:pt x="1675" y="2458"/>
                    <a:pt x="1474" y="2760"/>
                    <a:pt x="1562" y="2940"/>
                  </a:cubicBezTo>
                  <a:cubicBezTo>
                    <a:pt x="1650" y="3120"/>
                    <a:pt x="1939" y="3394"/>
                    <a:pt x="2120" y="3384"/>
                  </a:cubicBezTo>
                  <a:cubicBezTo>
                    <a:pt x="2301" y="3374"/>
                    <a:pt x="2538" y="2985"/>
                    <a:pt x="2648" y="288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566" name="Freeform 14"/>
            <p:cNvSpPr>
              <a:spLocks/>
            </p:cNvSpPr>
            <p:nvPr/>
          </p:nvSpPr>
          <p:spPr bwMode="hidden">
            <a:xfrm>
              <a:off x="3504" y="-8"/>
              <a:ext cx="2256" cy="3160"/>
            </a:xfrm>
            <a:custGeom>
              <a:avLst/>
              <a:gdLst/>
              <a:ahLst/>
              <a:cxnLst>
                <a:cxn ang="0">
                  <a:pos x="1488" y="0"/>
                </a:cxn>
                <a:cxn ang="0">
                  <a:pos x="1488" y="528"/>
                </a:cxn>
                <a:cxn ang="0">
                  <a:pos x="1104" y="1008"/>
                </a:cxn>
                <a:cxn ang="0">
                  <a:pos x="144" y="1488"/>
                </a:cxn>
                <a:cxn ang="0">
                  <a:pos x="240" y="1776"/>
                </a:cxn>
                <a:cxn ang="0">
                  <a:pos x="1056" y="1872"/>
                </a:cxn>
                <a:cxn ang="0">
                  <a:pos x="1536" y="2064"/>
                </a:cxn>
                <a:cxn ang="0">
                  <a:pos x="1536" y="2448"/>
                </a:cxn>
                <a:cxn ang="0">
                  <a:pos x="1344" y="2784"/>
                </a:cxn>
                <a:cxn ang="0">
                  <a:pos x="1632" y="3120"/>
                </a:cxn>
                <a:cxn ang="0">
                  <a:pos x="1968" y="3024"/>
                </a:cxn>
                <a:cxn ang="0">
                  <a:pos x="2208" y="2496"/>
                </a:cxn>
                <a:cxn ang="0">
                  <a:pos x="2112" y="1968"/>
                </a:cxn>
                <a:cxn ang="0">
                  <a:pos x="1776" y="1584"/>
                </a:cxn>
                <a:cxn ang="0">
                  <a:pos x="1824" y="1152"/>
                </a:cxn>
                <a:cxn ang="0">
                  <a:pos x="2256" y="672"/>
                </a:cxn>
              </a:cxnLst>
              <a:rect l="0" t="0" r="r" b="b"/>
              <a:pathLst>
                <a:path w="2256" h="3160">
                  <a:moveTo>
                    <a:pt x="1488" y="0"/>
                  </a:moveTo>
                  <a:cubicBezTo>
                    <a:pt x="1488" y="88"/>
                    <a:pt x="1552" y="360"/>
                    <a:pt x="1488" y="528"/>
                  </a:cubicBezTo>
                  <a:cubicBezTo>
                    <a:pt x="1424" y="696"/>
                    <a:pt x="1328" y="848"/>
                    <a:pt x="1104" y="1008"/>
                  </a:cubicBezTo>
                  <a:cubicBezTo>
                    <a:pt x="880" y="1168"/>
                    <a:pt x="288" y="1360"/>
                    <a:pt x="144" y="1488"/>
                  </a:cubicBezTo>
                  <a:cubicBezTo>
                    <a:pt x="0" y="1616"/>
                    <a:pt x="88" y="1712"/>
                    <a:pt x="240" y="1776"/>
                  </a:cubicBezTo>
                  <a:cubicBezTo>
                    <a:pt x="392" y="1840"/>
                    <a:pt x="840" y="1824"/>
                    <a:pt x="1056" y="1872"/>
                  </a:cubicBezTo>
                  <a:cubicBezTo>
                    <a:pt x="1272" y="1920"/>
                    <a:pt x="1456" y="1968"/>
                    <a:pt x="1536" y="2064"/>
                  </a:cubicBezTo>
                  <a:cubicBezTo>
                    <a:pt x="1616" y="2160"/>
                    <a:pt x="1568" y="2328"/>
                    <a:pt x="1536" y="2448"/>
                  </a:cubicBezTo>
                  <a:cubicBezTo>
                    <a:pt x="1504" y="2568"/>
                    <a:pt x="1328" y="2672"/>
                    <a:pt x="1344" y="2784"/>
                  </a:cubicBezTo>
                  <a:cubicBezTo>
                    <a:pt x="1360" y="2896"/>
                    <a:pt x="1528" y="3080"/>
                    <a:pt x="1632" y="3120"/>
                  </a:cubicBezTo>
                  <a:cubicBezTo>
                    <a:pt x="1736" y="3160"/>
                    <a:pt x="1872" y="3128"/>
                    <a:pt x="1968" y="3024"/>
                  </a:cubicBezTo>
                  <a:cubicBezTo>
                    <a:pt x="2064" y="2920"/>
                    <a:pt x="2184" y="2672"/>
                    <a:pt x="2208" y="2496"/>
                  </a:cubicBezTo>
                  <a:cubicBezTo>
                    <a:pt x="2232" y="2320"/>
                    <a:pt x="2184" y="2120"/>
                    <a:pt x="2112" y="1968"/>
                  </a:cubicBezTo>
                  <a:cubicBezTo>
                    <a:pt x="2040" y="1816"/>
                    <a:pt x="1824" y="1720"/>
                    <a:pt x="1776" y="1584"/>
                  </a:cubicBezTo>
                  <a:cubicBezTo>
                    <a:pt x="1728" y="1448"/>
                    <a:pt x="1744" y="1304"/>
                    <a:pt x="1824" y="1152"/>
                  </a:cubicBezTo>
                  <a:cubicBezTo>
                    <a:pt x="1904" y="1000"/>
                    <a:pt x="2166" y="772"/>
                    <a:pt x="2256" y="67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567" name="Freeform 15"/>
            <p:cNvSpPr>
              <a:spLocks/>
            </p:cNvSpPr>
            <p:nvPr/>
          </p:nvSpPr>
          <p:spPr bwMode="hidden">
            <a:xfrm>
              <a:off x="4008" y="1080"/>
              <a:ext cx="1048" cy="696"/>
            </a:xfrm>
            <a:custGeom>
              <a:avLst/>
              <a:gdLst/>
              <a:ahLst/>
              <a:cxnLst>
                <a:cxn ang="0">
                  <a:pos x="984" y="256"/>
                </a:cxn>
                <a:cxn ang="0">
                  <a:pos x="840" y="16"/>
                </a:cxn>
                <a:cxn ang="0">
                  <a:pos x="552" y="160"/>
                </a:cxn>
                <a:cxn ang="0">
                  <a:pos x="320" y="304"/>
                </a:cxn>
                <a:cxn ang="0">
                  <a:pos x="600" y="592"/>
                </a:cxn>
                <a:cxn ang="0">
                  <a:pos x="984" y="640"/>
                </a:cxn>
                <a:cxn ang="0">
                  <a:pos x="984" y="256"/>
                </a:cxn>
              </a:cxnLst>
              <a:rect l="0" t="0" r="r" b="b"/>
              <a:pathLst>
                <a:path w="1048" h="696">
                  <a:moveTo>
                    <a:pt x="984" y="256"/>
                  </a:moveTo>
                  <a:cubicBezTo>
                    <a:pt x="960" y="152"/>
                    <a:pt x="992" y="32"/>
                    <a:pt x="840" y="16"/>
                  </a:cubicBezTo>
                  <a:cubicBezTo>
                    <a:pt x="736" y="0"/>
                    <a:pt x="624" y="104"/>
                    <a:pt x="552" y="160"/>
                  </a:cubicBezTo>
                  <a:cubicBezTo>
                    <a:pt x="465" y="208"/>
                    <a:pt x="480" y="240"/>
                    <a:pt x="320" y="304"/>
                  </a:cubicBezTo>
                  <a:cubicBezTo>
                    <a:pt x="168" y="368"/>
                    <a:pt x="0" y="512"/>
                    <a:pt x="600" y="592"/>
                  </a:cubicBezTo>
                  <a:cubicBezTo>
                    <a:pt x="696" y="640"/>
                    <a:pt x="920" y="696"/>
                    <a:pt x="984" y="640"/>
                  </a:cubicBezTo>
                  <a:cubicBezTo>
                    <a:pt x="1048" y="584"/>
                    <a:pt x="984" y="336"/>
                    <a:pt x="984" y="2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568" name="Freeform 16"/>
            <p:cNvSpPr>
              <a:spLocks/>
            </p:cNvSpPr>
            <p:nvPr/>
          </p:nvSpPr>
          <p:spPr bwMode="hidden">
            <a:xfrm>
              <a:off x="5117" y="-8"/>
              <a:ext cx="547" cy="69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528"/>
                </a:cxn>
                <a:cxn ang="0">
                  <a:pos x="131" y="680"/>
                </a:cxn>
                <a:cxn ang="0">
                  <a:pos x="355" y="624"/>
                </a:cxn>
                <a:cxn ang="0">
                  <a:pos x="499" y="384"/>
                </a:cxn>
                <a:cxn ang="0">
                  <a:pos x="547" y="0"/>
                </a:cxn>
              </a:cxnLst>
              <a:rect l="0" t="0" r="r" b="b"/>
              <a:pathLst>
                <a:path w="547" h="696">
                  <a:moveTo>
                    <a:pt x="19" y="0"/>
                  </a:moveTo>
                  <a:cubicBezTo>
                    <a:pt x="19" y="88"/>
                    <a:pt x="0" y="415"/>
                    <a:pt x="19" y="528"/>
                  </a:cubicBezTo>
                  <a:cubicBezTo>
                    <a:pt x="38" y="641"/>
                    <a:pt x="75" y="664"/>
                    <a:pt x="131" y="680"/>
                  </a:cubicBezTo>
                  <a:cubicBezTo>
                    <a:pt x="187" y="696"/>
                    <a:pt x="294" y="673"/>
                    <a:pt x="355" y="624"/>
                  </a:cubicBezTo>
                  <a:cubicBezTo>
                    <a:pt x="416" y="575"/>
                    <a:pt x="467" y="488"/>
                    <a:pt x="499" y="384"/>
                  </a:cubicBezTo>
                  <a:cubicBezTo>
                    <a:pt x="531" y="280"/>
                    <a:pt x="537" y="80"/>
                    <a:pt x="54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569" name="Freeform 17"/>
            <p:cNvSpPr>
              <a:spLocks/>
            </p:cNvSpPr>
            <p:nvPr/>
          </p:nvSpPr>
          <p:spPr bwMode="hidden">
            <a:xfrm>
              <a:off x="0" y="2024"/>
              <a:ext cx="1984" cy="229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336" y="32"/>
                </a:cxn>
                <a:cxn ang="0">
                  <a:pos x="592" y="224"/>
                </a:cxn>
                <a:cxn ang="0">
                  <a:pos x="696" y="664"/>
                </a:cxn>
                <a:cxn ang="0">
                  <a:pos x="664" y="1224"/>
                </a:cxn>
                <a:cxn ang="0">
                  <a:pos x="816" y="1784"/>
                </a:cxn>
                <a:cxn ang="0">
                  <a:pos x="1128" y="2128"/>
                </a:cxn>
                <a:cxn ang="0">
                  <a:pos x="1984" y="2296"/>
                </a:cxn>
              </a:cxnLst>
              <a:rect l="0" t="0" r="r" b="b"/>
              <a:pathLst>
                <a:path w="1984" h="2296">
                  <a:moveTo>
                    <a:pt x="0" y="32"/>
                  </a:moveTo>
                  <a:cubicBezTo>
                    <a:pt x="56" y="32"/>
                    <a:pt x="237" y="0"/>
                    <a:pt x="336" y="32"/>
                  </a:cubicBezTo>
                  <a:cubicBezTo>
                    <a:pt x="435" y="64"/>
                    <a:pt x="532" y="119"/>
                    <a:pt x="592" y="224"/>
                  </a:cubicBezTo>
                  <a:cubicBezTo>
                    <a:pt x="652" y="329"/>
                    <a:pt x="684" y="497"/>
                    <a:pt x="696" y="664"/>
                  </a:cubicBezTo>
                  <a:cubicBezTo>
                    <a:pt x="708" y="831"/>
                    <a:pt x="644" y="1037"/>
                    <a:pt x="664" y="1224"/>
                  </a:cubicBezTo>
                  <a:cubicBezTo>
                    <a:pt x="684" y="1411"/>
                    <a:pt x="739" y="1633"/>
                    <a:pt x="816" y="1784"/>
                  </a:cubicBezTo>
                  <a:cubicBezTo>
                    <a:pt x="893" y="1935"/>
                    <a:pt x="933" y="2043"/>
                    <a:pt x="1128" y="2128"/>
                  </a:cubicBezTo>
                  <a:cubicBezTo>
                    <a:pt x="1323" y="2213"/>
                    <a:pt x="1806" y="2261"/>
                    <a:pt x="1984" y="2296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570" name="Freeform 18"/>
            <p:cNvSpPr>
              <a:spLocks/>
            </p:cNvSpPr>
            <p:nvPr/>
          </p:nvSpPr>
          <p:spPr bwMode="hidden">
            <a:xfrm>
              <a:off x="0" y="2400"/>
              <a:ext cx="816" cy="1912"/>
            </a:xfrm>
            <a:custGeom>
              <a:avLst/>
              <a:gdLst/>
              <a:ahLst/>
              <a:cxnLst>
                <a:cxn ang="0">
                  <a:pos x="0" y="280"/>
                </a:cxn>
                <a:cxn ang="0">
                  <a:pos x="384" y="280"/>
                </a:cxn>
                <a:cxn ang="0">
                  <a:pos x="368" y="896"/>
                </a:cxn>
                <a:cxn ang="0">
                  <a:pos x="528" y="1528"/>
                </a:cxn>
                <a:cxn ang="0">
                  <a:pos x="816" y="1912"/>
                </a:cxn>
              </a:cxnLst>
              <a:rect l="0" t="0" r="r" b="b"/>
              <a:pathLst>
                <a:path w="816" h="1912">
                  <a:moveTo>
                    <a:pt x="0" y="280"/>
                  </a:moveTo>
                  <a:cubicBezTo>
                    <a:pt x="144" y="0"/>
                    <a:pt x="323" y="177"/>
                    <a:pt x="384" y="280"/>
                  </a:cubicBezTo>
                  <a:cubicBezTo>
                    <a:pt x="488" y="440"/>
                    <a:pt x="344" y="688"/>
                    <a:pt x="368" y="896"/>
                  </a:cubicBezTo>
                  <a:cubicBezTo>
                    <a:pt x="392" y="1104"/>
                    <a:pt x="453" y="1359"/>
                    <a:pt x="528" y="1528"/>
                  </a:cubicBezTo>
                  <a:cubicBezTo>
                    <a:pt x="603" y="1697"/>
                    <a:pt x="756" y="1832"/>
                    <a:pt x="816" y="191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571" name="Freeform 19"/>
            <p:cNvSpPr>
              <a:spLocks/>
            </p:cNvSpPr>
            <p:nvPr/>
          </p:nvSpPr>
          <p:spPr bwMode="hidden">
            <a:xfrm>
              <a:off x="2688" y="3228"/>
              <a:ext cx="3080" cy="1084"/>
            </a:xfrm>
            <a:custGeom>
              <a:avLst/>
              <a:gdLst/>
              <a:ahLst/>
              <a:cxnLst>
                <a:cxn ang="0">
                  <a:pos x="0" y="1084"/>
                </a:cxn>
                <a:cxn ang="0">
                  <a:pos x="424" y="932"/>
                </a:cxn>
                <a:cxn ang="0">
                  <a:pos x="640" y="292"/>
                </a:cxn>
                <a:cxn ang="0">
                  <a:pos x="1032" y="20"/>
                </a:cxn>
                <a:cxn ang="0">
                  <a:pos x="1536" y="172"/>
                </a:cxn>
                <a:cxn ang="0">
                  <a:pos x="2064" y="604"/>
                </a:cxn>
                <a:cxn ang="0">
                  <a:pos x="2400" y="940"/>
                </a:cxn>
                <a:cxn ang="0">
                  <a:pos x="3080" y="1084"/>
                </a:cxn>
              </a:cxnLst>
              <a:rect l="0" t="0" r="r" b="b"/>
              <a:pathLst>
                <a:path w="3080" h="1084">
                  <a:moveTo>
                    <a:pt x="0" y="1084"/>
                  </a:moveTo>
                  <a:cubicBezTo>
                    <a:pt x="71" y="1059"/>
                    <a:pt x="317" y="1064"/>
                    <a:pt x="424" y="932"/>
                  </a:cubicBezTo>
                  <a:cubicBezTo>
                    <a:pt x="531" y="800"/>
                    <a:pt x="539" y="444"/>
                    <a:pt x="640" y="292"/>
                  </a:cubicBezTo>
                  <a:cubicBezTo>
                    <a:pt x="741" y="140"/>
                    <a:pt x="883" y="40"/>
                    <a:pt x="1032" y="20"/>
                  </a:cubicBezTo>
                  <a:cubicBezTo>
                    <a:pt x="1181" y="0"/>
                    <a:pt x="1364" y="75"/>
                    <a:pt x="1536" y="172"/>
                  </a:cubicBezTo>
                  <a:cubicBezTo>
                    <a:pt x="1708" y="269"/>
                    <a:pt x="1920" y="476"/>
                    <a:pt x="2064" y="604"/>
                  </a:cubicBezTo>
                  <a:cubicBezTo>
                    <a:pt x="2208" y="732"/>
                    <a:pt x="2231" y="860"/>
                    <a:pt x="2400" y="940"/>
                  </a:cubicBezTo>
                  <a:cubicBezTo>
                    <a:pt x="2569" y="1020"/>
                    <a:pt x="2939" y="1054"/>
                    <a:pt x="3080" y="1084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pic>
          <p:nvPicPr>
            <p:cNvPr id="23601" name="Picture 49" descr="Topbanx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</p:spPr>
        </p:pic>
      </p:grpSp>
      <p:sp>
        <p:nvSpPr>
          <p:cNvPr id="23609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361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23611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23612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58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23613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fld id="{27940B41-67DB-4694-9D67-42700FAEA48B}" type="slidenum">
              <a:rPr lang="pt-BR"/>
              <a:pPr/>
              <a:t>‹nº›</a:t>
            </a:fld>
            <a:endParaRPr 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>
    <p:cover dir="d"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0" descr="tasks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724400"/>
            <a:ext cx="41148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WordArt 31"/>
          <p:cNvSpPr>
            <a:spLocks noChangeArrowheads="1" noChangeShapeType="1" noTextEdit="1"/>
          </p:cNvSpPr>
          <p:nvPr/>
        </p:nvSpPr>
        <p:spPr bwMode="auto">
          <a:xfrm>
            <a:off x="1085850" y="304800"/>
            <a:ext cx="5715000" cy="914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11074"/>
              </a:avLst>
            </a:prstTxWarp>
          </a:bodyPr>
          <a:lstStyle/>
          <a:p>
            <a:pPr algn="ctr">
              <a:buNone/>
            </a:pPr>
            <a:r>
              <a:rPr lang="pt-BR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Sistemas</a:t>
            </a:r>
          </a:p>
        </p:txBody>
      </p:sp>
      <p:sp>
        <p:nvSpPr>
          <p:cNvPr id="8196" name="WordArt 32"/>
          <p:cNvSpPr>
            <a:spLocks noChangeArrowheads="1" noChangeShapeType="1" noTextEdit="1"/>
          </p:cNvSpPr>
          <p:nvPr/>
        </p:nvSpPr>
        <p:spPr bwMode="auto">
          <a:xfrm>
            <a:off x="6877050" y="457200"/>
            <a:ext cx="1676400" cy="762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32671"/>
              </a:avLst>
            </a:prstTxWarp>
          </a:bodyPr>
          <a:lstStyle/>
          <a:p>
            <a:pPr algn="ctr">
              <a:buNone/>
            </a:pPr>
            <a:r>
              <a:rPr lang="pt-BR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de</a:t>
            </a:r>
          </a:p>
        </p:txBody>
      </p:sp>
      <p:sp>
        <p:nvSpPr>
          <p:cNvPr id="8197" name="WordArt 33"/>
          <p:cNvSpPr>
            <a:spLocks noChangeArrowheads="1" noChangeShapeType="1" noTextEdit="1"/>
          </p:cNvSpPr>
          <p:nvPr/>
        </p:nvSpPr>
        <p:spPr bwMode="auto">
          <a:xfrm>
            <a:off x="1619250" y="1524000"/>
            <a:ext cx="6477000" cy="1524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11370"/>
              </a:avLst>
            </a:prstTxWarp>
          </a:bodyPr>
          <a:lstStyle/>
          <a:p>
            <a:pPr algn="ctr">
              <a:buNone/>
            </a:pPr>
            <a:r>
              <a:rPr lang="pt-BR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Informações</a:t>
            </a:r>
          </a:p>
        </p:txBody>
      </p:sp>
      <p:sp>
        <p:nvSpPr>
          <p:cNvPr id="8198" name="WordArt 34"/>
          <p:cNvSpPr>
            <a:spLocks noChangeArrowheads="1" noChangeShapeType="1" noTextEdit="1"/>
          </p:cNvSpPr>
          <p:nvPr/>
        </p:nvSpPr>
        <p:spPr bwMode="auto">
          <a:xfrm>
            <a:off x="1466850" y="3048000"/>
            <a:ext cx="6477000" cy="1524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11370"/>
              </a:avLst>
            </a:prstTxWarp>
          </a:bodyPr>
          <a:lstStyle/>
          <a:p>
            <a:pPr algn="ctr">
              <a:buNone/>
            </a:pPr>
            <a:r>
              <a:rPr lang="pt-BR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Geográficas</a:t>
            </a:r>
          </a:p>
        </p:txBody>
      </p:sp>
      <p:sp>
        <p:nvSpPr>
          <p:cNvPr id="8199" name="WordArt 35"/>
          <p:cNvSpPr>
            <a:spLocks noChangeArrowheads="1" noChangeShapeType="1" noTextEdit="1"/>
          </p:cNvSpPr>
          <p:nvPr/>
        </p:nvSpPr>
        <p:spPr bwMode="auto">
          <a:xfrm>
            <a:off x="7010400" y="5105400"/>
            <a:ext cx="1676400" cy="762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3125"/>
              </a:avLst>
            </a:prstTxWarp>
          </a:bodyPr>
          <a:lstStyle/>
          <a:p>
            <a:pPr algn="ctr">
              <a:buNone/>
            </a:pPr>
            <a:r>
              <a:rPr lang="pt-BR" sz="36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SIGs</a:t>
            </a:r>
            <a:endParaRPr lang="pt-BR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050232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97" name="Rectangle 13"/>
          <p:cNvSpPr>
            <a:spLocks noChangeArrowheads="1"/>
          </p:cNvSpPr>
          <p:nvPr/>
        </p:nvSpPr>
        <p:spPr bwMode="auto">
          <a:xfrm>
            <a:off x="533400" y="0"/>
            <a:ext cx="8610600" cy="838200"/>
          </a:xfrm>
          <a:prstGeom prst="rect">
            <a:avLst/>
          </a:prstGeom>
          <a:gradFill rotWithShape="0">
            <a:gsLst>
              <a:gs pos="0">
                <a:schemeClr val="tx1">
                  <a:gamma/>
                  <a:shade val="46275"/>
                  <a:invGamma/>
                </a:schemeClr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246805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0"/>
            <a:ext cx="16764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6807" name="Rectangle 23"/>
          <p:cNvSpPr>
            <a:spLocks noGrp="1" noChangeArrowheads="1"/>
          </p:cNvSpPr>
          <p:nvPr>
            <p:ph type="title"/>
          </p:nvPr>
        </p:nvSpPr>
        <p:spPr>
          <a:xfrm>
            <a:off x="899592" y="836712"/>
            <a:ext cx="7772400" cy="420688"/>
          </a:xfrm>
          <a:noFill/>
          <a:ln/>
        </p:spPr>
        <p:txBody>
          <a:bodyPr/>
          <a:lstStyle/>
          <a:p>
            <a:pPr algn="ctr"/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3600" b="1" dirty="0" err="1" smtClean="0">
                <a:solidFill>
                  <a:schemeClr val="tx2">
                    <a:lumMod val="90000"/>
                  </a:schemeClr>
                </a:solidFill>
              </a:rPr>
              <a:t>Raster</a:t>
            </a:r>
            <a:r>
              <a:rPr lang="pt-BR" sz="3600" b="1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pt-BR" sz="3600" b="1" dirty="0" smtClean="0">
                <a:solidFill>
                  <a:schemeClr val="tx2">
                    <a:lumMod val="90000"/>
                  </a:schemeClr>
                </a:solidFill>
              </a:rPr>
            </a:br>
            <a:endParaRPr lang="pt-BR" sz="3600" b="1" dirty="0">
              <a:solidFill>
                <a:schemeClr val="tx2">
                  <a:lumMod val="90000"/>
                </a:schemeClr>
              </a:solidFill>
              <a:latin typeface="Verdana" pitchFamily="34" charset="0"/>
            </a:endParaRPr>
          </a:p>
        </p:txBody>
      </p:sp>
      <p:sp>
        <p:nvSpPr>
          <p:cNvPr id="246848" name="Text Box 64"/>
          <p:cNvSpPr txBox="1">
            <a:spLocks noChangeArrowheads="1"/>
          </p:cNvSpPr>
          <p:nvPr/>
        </p:nvSpPr>
        <p:spPr bwMode="auto">
          <a:xfrm>
            <a:off x="5051425" y="5176838"/>
            <a:ext cx="3587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pt-BR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246851" name="Picture 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321323"/>
            <a:ext cx="2342627" cy="2298886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sp>
        <p:nvSpPr>
          <p:cNvPr id="28" name="Retângulo 27"/>
          <p:cNvSpPr/>
          <p:nvPr/>
        </p:nvSpPr>
        <p:spPr>
          <a:xfrm>
            <a:off x="611560" y="1052736"/>
            <a:ext cx="8352928" cy="326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Dados regularmente, distribuídos </a:t>
            </a: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no espaço, </a:t>
            </a:r>
            <a:r>
              <a:rPr lang="pt-BR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em uma </a:t>
            </a: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estrutura de </a:t>
            </a:r>
            <a:r>
              <a:rPr lang="pt-BR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matriz com células quadradas (normalmente);</a:t>
            </a:r>
            <a:endParaRPr lang="pt-BR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pt-BR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Cada célula (pixel) </a:t>
            </a:r>
            <a:r>
              <a:rPr lang="pt-BR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recebe o </a:t>
            </a: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valor de um atributo, </a:t>
            </a:r>
            <a:r>
              <a:rPr lang="pt-BR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que representa </a:t>
            </a: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um </a:t>
            </a:r>
            <a:r>
              <a:rPr lang="pt-BR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fenômeno</a:t>
            </a:r>
            <a:r>
              <a:rPr lang="pt-BR" sz="2400" dirty="0" smtClean="0"/>
              <a:t> (</a:t>
            </a:r>
            <a:r>
              <a:rPr lang="pt-BR" sz="2400" i="1" dirty="0" smtClean="0"/>
              <a:t>pixel é a contração do termo </a:t>
            </a:r>
            <a:r>
              <a:rPr lang="pt-BR" sz="2400" i="1" dirty="0" err="1" smtClean="0"/>
              <a:t>picture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element</a:t>
            </a:r>
            <a:r>
              <a:rPr lang="pt-BR" sz="2400" dirty="0" err="1" smtClean="0"/>
              <a:t>a</a:t>
            </a:r>
            <a:r>
              <a:rPr lang="pt-BR" sz="2400" dirty="0" smtClean="0"/>
              <a:t>) ;</a:t>
            </a:r>
          </a:p>
          <a:p>
            <a:pPr algn="just"/>
            <a:r>
              <a:rPr lang="pt-BR" sz="2400" dirty="0" smtClean="0"/>
              <a:t>Representação gráfica das características e atributos que elas possuem são armazenados em arquivos de dados unificados;</a:t>
            </a:r>
            <a:endParaRPr lang="pt-BR" sz="24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Os valores das </a:t>
            </a:r>
            <a:r>
              <a:rPr lang="pt-BR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células podem </a:t>
            </a: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ser acessado </a:t>
            </a:r>
            <a:r>
              <a:rPr lang="pt-BR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pelas coordenadas </a:t>
            </a: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absolutas </a:t>
            </a:r>
            <a:r>
              <a:rPr lang="pt-BR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da matriz </a:t>
            </a: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(linha/coluna) </a:t>
            </a:r>
            <a:r>
              <a:rPr lang="pt-BR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ou pelas coordenadas geográficas</a:t>
            </a: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.</a:t>
            </a:r>
          </a:p>
        </p:txBody>
      </p:sp>
      <p:pic>
        <p:nvPicPr>
          <p:cNvPr id="29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285175"/>
            <a:ext cx="3600400" cy="231588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6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86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15500"/>
            <a:ext cx="3528392" cy="3808626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286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305" y="4365104"/>
            <a:ext cx="3439103" cy="187220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286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1432" y="4365104"/>
            <a:ext cx="5112568" cy="201811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4175448" y="1772816"/>
            <a:ext cx="4968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Uso e ocupação do </a:t>
            </a:r>
            <a:r>
              <a:rPr lang="pt-BR" dirty="0" smtClean="0"/>
              <a:t>solo Imagem </a:t>
            </a:r>
            <a:r>
              <a:rPr lang="pt-BR" dirty="0"/>
              <a:t>de Satélite </a:t>
            </a:r>
            <a:r>
              <a:rPr lang="pt-BR" dirty="0" smtClean="0"/>
              <a:t>–</a:t>
            </a:r>
            <a:r>
              <a:rPr lang="pt-BR" dirty="0" err="1" smtClean="0"/>
              <a:t>Landsat</a:t>
            </a:r>
            <a:r>
              <a:rPr lang="pt-BR" dirty="0" smtClean="0"/>
              <a:t> </a:t>
            </a:r>
            <a:r>
              <a:rPr lang="pt-BR" dirty="0"/>
              <a:t>7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algn="ctr"/>
            <a:r>
              <a:rPr lang="pt-BR" dirty="0" smtClean="0"/>
              <a:t>RESOLUÇÃO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484784"/>
            <a:ext cx="7918648" cy="4114800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resolução </a:t>
            </a:r>
            <a:r>
              <a:rPr lang="pt-B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sistema é dada pela relação entre o tamanho da célula no mapa </a:t>
            </a:r>
            <a:r>
              <a:rPr lang="pt-BR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 documento </a:t>
            </a:r>
            <a:r>
              <a:rPr lang="pt-B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a área por ela coberta no terreno</a:t>
            </a:r>
            <a:endParaRPr lang="pt-BR" sz="2400" dirty="0"/>
          </a:p>
        </p:txBody>
      </p:sp>
      <p:pic>
        <p:nvPicPr>
          <p:cNvPr id="313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36912"/>
            <a:ext cx="8045529" cy="392921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772400" cy="1143000"/>
          </a:xfrm>
        </p:spPr>
        <p:txBody>
          <a:bodyPr/>
          <a:lstStyle/>
          <a:p>
            <a:pPr algn="ctr"/>
            <a:r>
              <a:rPr lang="pt-BR" sz="6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pt-BR" sz="6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pt-BR" sz="6000" dirty="0">
                <a:solidFill>
                  <a:schemeClr val="tx1"/>
                </a:solidFill>
              </a:rPr>
              <a:t/>
            </a:r>
            <a:br>
              <a:rPr lang="pt-BR" sz="6000" dirty="0">
                <a:solidFill>
                  <a:schemeClr val="tx1"/>
                </a:solidFill>
              </a:rPr>
            </a:br>
            <a:r>
              <a:rPr lang="pt-BR" sz="6000" dirty="0" smtClean="0">
                <a:solidFill>
                  <a:schemeClr val="tx1"/>
                </a:solidFill>
              </a:rPr>
              <a:t/>
            </a:r>
            <a:br>
              <a:rPr lang="pt-BR" sz="6000" dirty="0" smtClean="0">
                <a:solidFill>
                  <a:schemeClr val="tx1"/>
                </a:solidFill>
              </a:rPr>
            </a:br>
            <a:r>
              <a:rPr lang="pt-BR" sz="6000" dirty="0">
                <a:solidFill>
                  <a:schemeClr val="tx1"/>
                </a:solidFill>
              </a:rPr>
              <a:t/>
            </a:r>
            <a:br>
              <a:rPr lang="pt-BR" sz="6000" dirty="0">
                <a:solidFill>
                  <a:schemeClr val="tx1"/>
                </a:solidFill>
              </a:rPr>
            </a:br>
            <a:r>
              <a:rPr lang="pt-BR" b="1" dirty="0" smtClean="0">
                <a:solidFill>
                  <a:schemeClr val="tx2">
                    <a:lumMod val="90000"/>
                  </a:schemeClr>
                </a:solidFill>
                <a:latin typeface="+mj-lt"/>
                <a:ea typeface="+mj-ea"/>
                <a:cs typeface="+mj-cs"/>
              </a:rPr>
              <a:t>Vetorial</a:t>
            </a:r>
            <a:r>
              <a:rPr lang="pt-BR" sz="60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/>
            </a:r>
            <a:br>
              <a:rPr lang="pt-BR" sz="60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</a:br>
            <a:endParaRPr lang="pt-BR" dirty="0">
              <a:solidFill>
                <a:srgbClr val="00B0F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052736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pt-BR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pt-B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São usados para informações </a:t>
            </a:r>
            <a:r>
              <a:rPr lang="pt-BR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 objetos </a:t>
            </a:r>
            <a:r>
              <a:rPr lang="pt-B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lineares (estrada, </a:t>
            </a:r>
            <a:r>
              <a:rPr lang="pt-BR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rios) ou </a:t>
            </a:r>
            <a:r>
              <a:rPr lang="pt-B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áreas definidas por </a:t>
            </a:r>
            <a:r>
              <a:rPr lang="pt-BR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linhas fechadas </a:t>
            </a:r>
            <a:r>
              <a:rPr lang="pt-B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(polígonos) (</a:t>
            </a:r>
            <a:r>
              <a:rPr lang="pt-BR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município, bacia </a:t>
            </a:r>
            <a:r>
              <a:rPr lang="pt-B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hidrográfica, talhão).</a:t>
            </a:r>
          </a:p>
          <a:p>
            <a:pPr>
              <a:buNone/>
            </a:pPr>
            <a:r>
              <a:rPr lang="pt-BR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Pode possuir vários (ou </a:t>
            </a:r>
            <a:r>
              <a:rPr lang="pt-BR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nenhum) atributos</a:t>
            </a:r>
            <a:r>
              <a:rPr lang="pt-B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buNone/>
            </a:pPr>
            <a:r>
              <a:rPr lang="pt-B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Pontuais - uma </a:t>
            </a:r>
            <a:r>
              <a:rPr lang="pt-BR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 especial </a:t>
            </a:r>
            <a:r>
              <a:rPr lang="pt-B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dados </a:t>
            </a:r>
            <a:r>
              <a:rPr lang="pt-BR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vetoriais (pontos </a:t>
            </a:r>
            <a:r>
              <a:rPr lang="pt-B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vetoriais).</a:t>
            </a:r>
          </a:p>
          <a:p>
            <a:pPr>
              <a:buNone/>
            </a:pPr>
            <a:r>
              <a:rPr lang="pt-B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Usados para </a:t>
            </a:r>
            <a:r>
              <a:rPr lang="pt-BR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armazenar informações pontuais espalhadas </a:t>
            </a:r>
            <a:r>
              <a:rPr lang="pt-B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 uma área.</a:t>
            </a:r>
          </a:p>
          <a:p>
            <a:pPr>
              <a:buNone/>
            </a:pPr>
            <a:r>
              <a:rPr lang="pt-B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(chuva, cota, atributo </a:t>
            </a:r>
            <a:r>
              <a:rPr lang="pt-BR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solo</a:t>
            </a:r>
            <a:r>
              <a:rPr lang="pt-B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etc.)</a:t>
            </a:r>
            <a:endParaRPr lang="pt-BR" sz="2400" dirty="0"/>
          </a:p>
        </p:txBody>
      </p:sp>
      <p:pic>
        <p:nvPicPr>
          <p:cNvPr id="287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0693" y="980728"/>
            <a:ext cx="5472608" cy="5680567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287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12776"/>
            <a:ext cx="7512347" cy="453650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476672"/>
            <a:ext cx="7772400" cy="4114800"/>
          </a:xfrm>
        </p:spPr>
        <p:txBody>
          <a:bodyPr/>
          <a:lstStyle/>
          <a:p>
            <a:pPr algn="ctr">
              <a:buNone/>
            </a:pPr>
            <a:r>
              <a:rPr lang="pt-BR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Vetorial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– </a:t>
            </a:r>
            <a:r>
              <a:rPr lang="pt-BR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Ponto: Um ponto no espaço;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– </a:t>
            </a:r>
            <a:r>
              <a:rPr lang="pt-BR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Linha: </a:t>
            </a:r>
            <a:r>
              <a:rPr lang="pt-BR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Seqüência</a:t>
            </a:r>
            <a:r>
              <a:rPr lang="pt-BR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pontos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(vértices) conectados, com dois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pontos extremos (</a:t>
            </a:r>
            <a:r>
              <a:rPr lang="pt-B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</a:t>
            </a:r>
            <a:r>
              <a:rPr lang="pt-B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points</a:t>
            </a:r>
            <a:r>
              <a:rPr lang="pt-B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– nós;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– </a:t>
            </a:r>
            <a:r>
              <a:rPr lang="pt-BR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Borda (</a:t>
            </a:r>
            <a:r>
              <a:rPr lang="pt-BR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boundary</a:t>
            </a:r>
            <a:r>
              <a:rPr lang="pt-BR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): Linha que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define uma área;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– </a:t>
            </a:r>
            <a:r>
              <a:rPr lang="pt-BR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Centróide</a:t>
            </a:r>
            <a:r>
              <a:rPr lang="pt-BR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Um ponto dentro de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uma borda fechada;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– </a:t>
            </a:r>
            <a:r>
              <a:rPr lang="pt-BR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Área: Composição topológica de</a:t>
            </a:r>
          </a:p>
          <a:p>
            <a:pPr>
              <a:buFont typeface="Arial" pitchFamily="34" charset="0"/>
              <a:buChar char="•"/>
            </a:pPr>
            <a:r>
              <a:rPr lang="pt-BR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Borda + </a:t>
            </a:r>
            <a:r>
              <a:rPr lang="pt-BR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Centróide</a:t>
            </a:r>
            <a:r>
              <a:rPr lang="pt-BR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– </a:t>
            </a:r>
            <a:r>
              <a:rPr lang="pt-BR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Face: Uma área </a:t>
            </a:r>
            <a:r>
              <a:rPr lang="pt-BR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tridimensional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b="1" i="1" dirty="0" smtClean="0"/>
              <a:t>7- Topologia Arco-nó </a:t>
            </a:r>
            <a:r>
              <a:rPr lang="pt-BR" sz="1800" b="1" i="1" dirty="0" smtClean="0"/>
              <a:t>(</a:t>
            </a:r>
            <a:r>
              <a:rPr lang="pt-BR" sz="1800" dirty="0" smtClean="0"/>
              <a:t>associada a um rede linear conectada. Um </a:t>
            </a:r>
            <a:r>
              <a:rPr lang="pt-BR" sz="1800" i="1" dirty="0" smtClean="0"/>
              <a:t>nó pode ser definido como o ponto de intersecção entre duas ou mais </a:t>
            </a:r>
            <a:r>
              <a:rPr lang="pt-BR" sz="1800" dirty="0" smtClean="0"/>
              <a:t>linhas)</a:t>
            </a:r>
            <a:endParaRPr lang="pt-BR" sz="1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04664"/>
            <a:ext cx="3138091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284984"/>
            <a:ext cx="34480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-315416"/>
            <a:ext cx="7772400" cy="1143000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Atributos (categorias)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836712"/>
            <a:ext cx="7772400" cy="4114800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são </a:t>
            </a:r>
            <a:r>
              <a:rPr lang="pt-BR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características ou propriedades </a:t>
            </a:r>
            <a:r>
              <a:rPr lang="pt-B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relacionados </a:t>
            </a:r>
            <a:r>
              <a:rPr lang="pt-BR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aos dados</a:t>
            </a:r>
            <a:r>
              <a:rPr lang="pt-B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 </a:t>
            </a:r>
            <a:r>
              <a:rPr lang="pt-BR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normalmente armazenados </a:t>
            </a:r>
            <a:r>
              <a:rPr lang="pt-B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 um banco </a:t>
            </a:r>
            <a:r>
              <a:rPr lang="pt-BR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dados </a:t>
            </a:r>
            <a:r>
              <a:rPr lang="pt-B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interno ao sistema </a:t>
            </a:r>
            <a:r>
              <a:rPr lang="pt-BR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 ou </a:t>
            </a:r>
            <a:r>
              <a:rPr lang="pt-B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 um banco de </a:t>
            </a:r>
            <a:r>
              <a:rPr lang="pt-BR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dados externo .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Ex: Talhão Agrícola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Quantitativo – Área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Qualitativo – Cultura plantada</a:t>
            </a:r>
            <a:endParaRPr lang="pt-BR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sz="2400" dirty="0"/>
          </a:p>
          <a:p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683568" y="3356992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 Gráficos – descrevem os </a:t>
            </a:r>
            <a:r>
              <a:rPr lang="pt-BR" dirty="0"/>
              <a:t>métodos </a:t>
            </a:r>
            <a:r>
              <a:rPr lang="pt-BR" dirty="0" smtClean="0"/>
              <a:t>usados para </a:t>
            </a:r>
            <a:r>
              <a:rPr lang="pt-BR" dirty="0"/>
              <a:t>desenhar </a:t>
            </a:r>
            <a:r>
              <a:rPr lang="pt-BR" dirty="0" smtClean="0"/>
              <a:t>os objetos </a:t>
            </a:r>
            <a:r>
              <a:rPr lang="pt-BR" dirty="0"/>
              <a:t>espaciais </a:t>
            </a:r>
            <a:r>
              <a:rPr lang="pt-BR" dirty="0" smtClean="0"/>
              <a:t>nos vários</a:t>
            </a:r>
            <a:endParaRPr lang="pt-BR" dirty="0"/>
          </a:p>
        </p:txBody>
      </p:sp>
      <p:pic>
        <p:nvPicPr>
          <p:cNvPr id="2887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462785"/>
            <a:ext cx="3312368" cy="218904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0"/>
            <a:ext cx="7772400" cy="1143000"/>
          </a:xfrm>
        </p:spPr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260648"/>
            <a:ext cx="7772400" cy="4114800"/>
          </a:xfrm>
        </p:spPr>
        <p:txBody>
          <a:bodyPr/>
          <a:lstStyle/>
          <a:p>
            <a:pPr algn="ctr">
              <a:buNone/>
            </a:pPr>
            <a:r>
              <a:rPr lang="pt-BR" sz="4400" b="1" dirty="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Estruturas</a:t>
            </a:r>
          </a:p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tx2">
                    <a:lumMod val="90000"/>
                  </a:schemeClr>
                </a:solidFill>
                <a:latin typeface="+mn-lt"/>
                <a:ea typeface="+mn-ea"/>
                <a:cs typeface="+mn-cs"/>
              </a:rPr>
              <a:t>Contínuas</a:t>
            </a:r>
            <a:endParaRPr lang="pt-BR" b="1" dirty="0">
              <a:solidFill>
                <a:schemeClr val="tx2">
                  <a:lumMod val="90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pt-BR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Objetos laminares e</a:t>
            </a:r>
          </a:p>
          <a:p>
            <a:pPr>
              <a:buNone/>
            </a:pPr>
            <a:r>
              <a:rPr lang="pt-BR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ilimitados no espaço</a:t>
            </a:r>
          </a:p>
          <a:p>
            <a:pPr>
              <a:buNone/>
            </a:pPr>
            <a:r>
              <a:rPr lang="pt-BR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pt-B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superfícies)</a:t>
            </a:r>
          </a:p>
          <a:p>
            <a:pPr>
              <a:buNone/>
            </a:pPr>
            <a:endParaRPr lang="pt-BR" dirty="0"/>
          </a:p>
          <a:p>
            <a:pPr>
              <a:buFont typeface="Arial" pitchFamily="34" charset="0"/>
              <a:buChar char="•"/>
            </a:pPr>
            <a:r>
              <a:rPr lang="pt-BR" b="1" dirty="0">
                <a:solidFill>
                  <a:schemeClr val="tx2">
                    <a:lumMod val="90000"/>
                  </a:schemeClr>
                </a:solidFill>
                <a:latin typeface="+mn-lt"/>
                <a:ea typeface="+mn-ea"/>
                <a:cs typeface="+mn-cs"/>
              </a:rPr>
              <a:t>Discretas</a:t>
            </a:r>
          </a:p>
          <a:p>
            <a:pPr>
              <a:buNone/>
            </a:pPr>
            <a:r>
              <a:rPr lang="pt-BR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Objetos definidos como</a:t>
            </a:r>
          </a:p>
          <a:p>
            <a:pPr>
              <a:buNone/>
            </a:pPr>
            <a:r>
              <a:rPr lang="pt-BR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linhas e áreas</a:t>
            </a:r>
            <a:endParaRPr lang="pt-BR" dirty="0"/>
          </a:p>
        </p:txBody>
      </p:sp>
      <p:pic>
        <p:nvPicPr>
          <p:cNvPr id="289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4048" y="1772817"/>
            <a:ext cx="3330416" cy="205781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289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149080"/>
            <a:ext cx="2736304" cy="249742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1143000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Dimensões</a:t>
            </a:r>
            <a:endParaRPr lang="pt-BR" dirty="0"/>
          </a:p>
        </p:txBody>
      </p:sp>
      <p:pic>
        <p:nvPicPr>
          <p:cNvPr id="290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452896" cy="241304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323528" y="3933056"/>
            <a:ext cx="91450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Normalmente duas dimensões 2D e duas</a:t>
            </a:r>
          </a:p>
          <a:p>
            <a:r>
              <a:rPr lang="pt-BR" sz="2400" dirty="0"/>
              <a:t>dimensões e meia 2,5 D.</a:t>
            </a:r>
          </a:p>
          <a:p>
            <a:r>
              <a:rPr lang="pt-BR" sz="2400" dirty="0"/>
              <a:t>2,5 D – XY + Z (</a:t>
            </a:r>
            <a:r>
              <a:rPr lang="pt-BR" sz="2400" dirty="0" smtClean="0"/>
              <a:t>cota</a:t>
            </a:r>
            <a:r>
              <a:rPr lang="pt-BR" sz="2400" dirty="0"/>
              <a:t>, precipitação,</a:t>
            </a:r>
          </a:p>
          <a:p>
            <a:r>
              <a:rPr lang="pt-BR" sz="2400" dirty="0"/>
              <a:t>altura)</a:t>
            </a:r>
          </a:p>
          <a:p>
            <a:r>
              <a:rPr lang="pt-BR" sz="2400" dirty="0"/>
              <a:t>Considera-se realmente 3D quando</a:t>
            </a:r>
          </a:p>
          <a:p>
            <a:r>
              <a:rPr lang="pt-BR" sz="2400" dirty="0"/>
              <a:t>possuem (X, Y, Z e atributo)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0"/>
            <a:ext cx="8604448" cy="95436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Matricial x Vetor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484784"/>
            <a:ext cx="8136904" cy="4680520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pt-BR" sz="2600" dirty="0" smtClean="0"/>
              <a:t>Espaço geográfico é uniformemente definido em um simples  previsível uso</a:t>
            </a:r>
          </a:p>
          <a:p>
            <a:pPr algn="just">
              <a:buFont typeface="Arial" pitchFamily="34" charset="0"/>
              <a:buChar char="•"/>
            </a:pPr>
            <a:r>
              <a:rPr lang="pt-BR" sz="2600" dirty="0" smtClean="0"/>
              <a:t>Mais poder analítico do que o vetorial em análises do espaço contínuo</a:t>
            </a:r>
          </a:p>
          <a:p>
            <a:pPr algn="just">
              <a:buFont typeface="Arial" pitchFamily="34" charset="0"/>
              <a:buChar char="•"/>
            </a:pPr>
            <a:r>
              <a:rPr lang="pt-BR" sz="2600" dirty="0" smtClean="0"/>
              <a:t>Adequados para o estudo de dados que variam continuamente sobre o espaço como solo, biomassa vegeta l, chuva, </a:t>
            </a:r>
            <a:r>
              <a:rPr lang="pt-BR" sz="2600" dirty="0" err="1" smtClean="0"/>
              <a:t>etc</a:t>
            </a:r>
            <a:endParaRPr lang="pt-BR" sz="26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600" dirty="0" smtClean="0"/>
              <a:t>Sua estrutura esta mais próxima da arquitetura do computadores digitais</a:t>
            </a:r>
          </a:p>
          <a:p>
            <a:pPr algn="just">
              <a:buFont typeface="Arial" pitchFamily="34" charset="0"/>
              <a:buChar char="•"/>
            </a:pPr>
            <a:r>
              <a:rPr lang="pt-BR" sz="2600" dirty="0" smtClean="0"/>
              <a:t>Tende a ser mais rápido na estimativa de problemas que envolvem combinações matemáticas</a:t>
            </a:r>
            <a:endParaRPr lang="pt-BR" sz="26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0"/>
            <a:ext cx="8604448" cy="90872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pt-BR" b="1" dirty="0" smtClean="0">
                <a:solidFill>
                  <a:srgbClr val="002060"/>
                </a:solidFill>
              </a:rPr>
              <a:t>Vetorial x Matricial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412776"/>
            <a:ext cx="8134672" cy="4114800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pt-BR" sz="2600" dirty="0" smtClean="0"/>
              <a:t>São mais eficientes no armazenamento de dados de mapas porque eles armazenam somente os contornos das características;</a:t>
            </a:r>
          </a:p>
          <a:p>
            <a:pPr algn="just">
              <a:buFont typeface="Arial" pitchFamily="34" charset="0"/>
              <a:buChar char="•"/>
            </a:pPr>
            <a:r>
              <a:rPr lang="pt-BR" sz="2600" dirty="0" smtClean="0"/>
              <a:t>Questão </a:t>
            </a:r>
            <a:r>
              <a:rPr lang="pt-BR" sz="2600" dirty="0" err="1" smtClean="0"/>
              <a:t>estetica</a:t>
            </a:r>
            <a:r>
              <a:rPr lang="pt-BR" sz="2600" dirty="0" smtClean="0"/>
              <a:t>, as saídas são mais apresentáveis do que no formato matricial.</a:t>
            </a:r>
          </a:p>
          <a:p>
            <a:pPr algn="just">
              <a:buFont typeface="Arial" pitchFamily="34" charset="0"/>
              <a:buChar char="•"/>
            </a:pPr>
            <a:endParaRPr lang="pt-BR" sz="2400" dirty="0" smtClean="0"/>
          </a:p>
          <a:p>
            <a:pPr algn="just"/>
            <a:endParaRPr lang="pt-BR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861048"/>
            <a:ext cx="4141487" cy="271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2"/>
          <p:cNvSpPr txBox="1">
            <a:spLocks noGrp="1" noChangeArrowheads="1"/>
          </p:cNvSpPr>
          <p:nvPr>
            <p:ph idx="1"/>
          </p:nvPr>
        </p:nvSpPr>
        <p:spPr bwMode="auto">
          <a:xfrm>
            <a:off x="899592" y="1772816"/>
            <a:ext cx="77724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ClrTx/>
              <a:buSzTx/>
              <a:buFontTx/>
              <a:buNone/>
            </a:pPr>
            <a:r>
              <a:rPr lang="pt-BR" sz="3800" b="1" dirty="0" smtClean="0">
                <a:solidFill>
                  <a:schemeClr val="tx2">
                    <a:lumMod val="90000"/>
                  </a:schemeClr>
                </a:solidFill>
                <a:latin typeface="Verdana" pitchFamily="34" charset="0"/>
              </a:rPr>
              <a:t>MODELOS DE DADOS</a:t>
            </a:r>
            <a:endParaRPr lang="pt-BR" sz="3800" b="1" dirty="0">
              <a:solidFill>
                <a:schemeClr val="tx2">
                  <a:lumMod val="90000"/>
                </a:schemeClr>
              </a:solidFill>
              <a:latin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559616"/>
            <a:ext cx="5060826" cy="28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4"/>
          <p:cNvSpPr txBox="1">
            <a:spLocks noChangeArrowheads="1"/>
          </p:cNvSpPr>
          <p:nvPr/>
        </p:nvSpPr>
        <p:spPr bwMode="auto">
          <a:xfrm>
            <a:off x="504850" y="5942012"/>
            <a:ext cx="6480175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None/>
            </a:pPr>
            <a:r>
              <a:rPr lang="pt-BR" altLang="pt-BR" dirty="0"/>
              <a:t>Aluno: </a:t>
            </a:r>
            <a:r>
              <a:rPr lang="pt-BR" altLang="pt-BR" dirty="0" err="1" smtClean="0"/>
              <a:t>Tamíres</a:t>
            </a:r>
            <a:r>
              <a:rPr lang="pt-BR" altLang="pt-BR" dirty="0" smtClean="0"/>
              <a:t> </a:t>
            </a:r>
            <a:r>
              <a:rPr lang="pt-BR" altLang="pt-BR" dirty="0" err="1" smtClean="0"/>
              <a:t>Partélli</a:t>
            </a:r>
            <a:r>
              <a:rPr lang="pt-BR" altLang="pt-BR" dirty="0" smtClean="0"/>
              <a:t> Correia</a:t>
            </a:r>
            <a:endParaRPr lang="pt-BR" altLang="pt-BR" dirty="0"/>
          </a:p>
          <a:p>
            <a:pPr eaLnBrk="1" hangingPunct="1">
              <a:buNone/>
            </a:pPr>
            <a:r>
              <a:rPr lang="pt-BR" altLang="pt-BR" dirty="0"/>
              <a:t>Prof. Dr. Alexandre Rosa dos Santos (Avaliador)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767036" y="5157192"/>
            <a:ext cx="58293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 kern="1200">
                <a:ln w="3175" cmpd="sng">
                  <a:noFill/>
                </a:ln>
                <a:solidFill>
                  <a:srgbClr val="262626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Aula </a:t>
            </a:r>
            <a:r>
              <a:rPr lang="en-US" sz="2800" b="1" dirty="0" err="1" smtClean="0">
                <a:solidFill>
                  <a:srgbClr val="FFFF00"/>
                </a:solidFill>
              </a:rPr>
              <a:t>Didática</a:t>
            </a:r>
            <a:r>
              <a:rPr lang="en-US" sz="2800" b="1" dirty="0" smtClean="0">
                <a:solidFill>
                  <a:srgbClr val="FFFF00"/>
                </a:solidFill>
              </a:rPr>
              <a:t> para </a:t>
            </a:r>
            <a:r>
              <a:rPr lang="en-US" sz="2800" b="1" dirty="0" err="1" smtClean="0">
                <a:solidFill>
                  <a:srgbClr val="FFFF00"/>
                </a:solidFill>
              </a:rPr>
              <a:t>Avaliação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635896" y="1196752"/>
            <a:ext cx="21643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1" dirty="0">
                <a:solidFill>
                  <a:srgbClr val="FFCC00"/>
                </a:solidFill>
                <a:latin typeface="Arial" charset="0"/>
              </a:rPr>
              <a:t>Capítulo </a:t>
            </a:r>
            <a:r>
              <a:rPr lang="pt-BR" altLang="pt-BR" b="1" dirty="0" smtClean="0">
                <a:solidFill>
                  <a:srgbClr val="FFCC00"/>
                </a:solidFill>
                <a:latin typeface="Arial" charset="0"/>
              </a:rPr>
              <a:t>5</a:t>
            </a:r>
            <a:endParaRPr lang="pt-PT" altLang="pt-BR" b="1" dirty="0">
              <a:solidFill>
                <a:srgbClr val="FFCC00"/>
              </a:solidFill>
              <a:latin typeface="Arial" charset="0"/>
            </a:endParaRPr>
          </a:p>
        </p:txBody>
      </p:sp>
      <p:sp>
        <p:nvSpPr>
          <p:cNvPr id="14" name="CaixaDeTexto 1"/>
          <p:cNvSpPr txBox="1">
            <a:spLocks noChangeArrowheads="1"/>
          </p:cNvSpPr>
          <p:nvPr/>
        </p:nvSpPr>
        <p:spPr bwMode="auto">
          <a:xfrm>
            <a:off x="900113" y="134938"/>
            <a:ext cx="7343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 dirty="0">
                <a:solidFill>
                  <a:srgbClr val="FFFFFF"/>
                </a:solidFill>
                <a:latin typeface="Arial" charset="0"/>
              </a:rPr>
              <a:t>UNIVERSIDADE FEDERAL DOS ESPÍRITO SANTO – UFES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 dirty="0">
                <a:solidFill>
                  <a:srgbClr val="FFFFFF"/>
                </a:solidFill>
                <a:latin typeface="Arial" charset="0"/>
              </a:rPr>
              <a:t>CENTRO DE CIÊNCIAS AGRÁRIAS DA UFES – CCA-UFES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 dirty="0">
                <a:solidFill>
                  <a:srgbClr val="FFFFFF"/>
                </a:solidFill>
                <a:latin typeface="Arial" charset="0"/>
              </a:rPr>
              <a:t>DEPARTAMENTO DE ENGENHARIA RURAL - ERU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pPr algn="ctr"/>
            <a:r>
              <a:rPr lang="pt-BR" dirty="0" smtClean="0"/>
              <a:t>VETORIAL &amp; MATRICIAL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981200"/>
            <a:ext cx="8278688" cy="4114800"/>
          </a:xfrm>
        </p:spPr>
        <p:txBody>
          <a:bodyPr/>
          <a:lstStyle/>
          <a:p>
            <a:pPr algn="just">
              <a:buNone/>
            </a:pPr>
            <a:r>
              <a:rPr lang="pt-BR" dirty="0" smtClean="0"/>
              <a:t>Com o amadurecimento do SIG, a conversa entre os dois modelos  se tornou </a:t>
            </a:r>
            <a:r>
              <a:rPr lang="pt-BR" dirty="0" err="1" smtClean="0"/>
              <a:t>efeciente</a:t>
            </a:r>
            <a:r>
              <a:rPr lang="pt-BR" dirty="0" smtClean="0"/>
              <a:t>:</a:t>
            </a:r>
          </a:p>
          <a:p>
            <a:pPr algn="just">
              <a:buNone/>
            </a:pPr>
            <a:r>
              <a:rPr lang="pt-BR" dirty="0" smtClean="0"/>
              <a:t>Os dois modelos são passiveis de conversão entre si!  Sendo que:</a:t>
            </a:r>
          </a:p>
          <a:p>
            <a:pPr>
              <a:buNone/>
            </a:pPr>
            <a:r>
              <a:rPr lang="pt-BR" b="1" dirty="0" smtClean="0"/>
              <a:t>Vetorial</a:t>
            </a:r>
            <a:r>
              <a:rPr lang="pt-BR" dirty="0" smtClean="0"/>
              <a:t>                 </a:t>
            </a:r>
            <a:r>
              <a:rPr lang="pt-BR" dirty="0" err="1" smtClean="0"/>
              <a:t>Raster</a:t>
            </a:r>
            <a:r>
              <a:rPr lang="pt-BR" dirty="0" smtClean="0"/>
              <a:t>                 + Simples</a:t>
            </a:r>
          </a:p>
          <a:p>
            <a:pPr>
              <a:buNone/>
            </a:pPr>
            <a:r>
              <a:rPr lang="pt-BR" b="1" dirty="0" err="1" smtClean="0"/>
              <a:t>Raster</a:t>
            </a:r>
            <a:r>
              <a:rPr lang="pt-BR" b="1" dirty="0" smtClean="0"/>
              <a:t> </a:t>
            </a:r>
            <a:r>
              <a:rPr lang="pt-BR" dirty="0" smtClean="0"/>
              <a:t>                  Vetorial               + Complexo</a:t>
            </a:r>
            <a:endParaRPr lang="pt-BR" dirty="0"/>
          </a:p>
        </p:txBody>
      </p:sp>
      <p:sp>
        <p:nvSpPr>
          <p:cNvPr id="4" name="Seta para a direita 3"/>
          <p:cNvSpPr/>
          <p:nvPr/>
        </p:nvSpPr>
        <p:spPr bwMode="auto">
          <a:xfrm>
            <a:off x="2267744" y="4365104"/>
            <a:ext cx="936104" cy="288032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Blip>
                <a:blip r:embed="rId2"/>
              </a:buBlip>
              <a:tabLst/>
            </a:pPr>
            <a:endParaRPr kumimoji="0" lang="pt-B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" name="Seta para a direita 4"/>
          <p:cNvSpPr/>
          <p:nvPr/>
        </p:nvSpPr>
        <p:spPr bwMode="auto">
          <a:xfrm>
            <a:off x="2195736" y="4005064"/>
            <a:ext cx="2160240" cy="792088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Seta entalhada para a direita 6"/>
          <p:cNvSpPr/>
          <p:nvPr/>
        </p:nvSpPr>
        <p:spPr bwMode="auto">
          <a:xfrm>
            <a:off x="2267744" y="4221088"/>
            <a:ext cx="864096" cy="432048"/>
          </a:xfrm>
          <a:prstGeom prst="notchedRight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Blip>
                <a:blip r:embed="rId2"/>
              </a:buBlip>
              <a:tabLst/>
            </a:pPr>
            <a:endParaRPr kumimoji="0" lang="pt-B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Igual 7"/>
          <p:cNvSpPr/>
          <p:nvPr/>
        </p:nvSpPr>
        <p:spPr bwMode="auto">
          <a:xfrm>
            <a:off x="5004048" y="4293096"/>
            <a:ext cx="576064" cy="360040"/>
          </a:xfrm>
          <a:prstGeom prst="mathEqual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Blip>
                <a:blip r:embed="rId2"/>
              </a:buBlip>
              <a:tabLst/>
            </a:pPr>
            <a:endParaRPr kumimoji="0" lang="pt-B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Seta entalhada para a direita 8"/>
          <p:cNvSpPr/>
          <p:nvPr/>
        </p:nvSpPr>
        <p:spPr bwMode="auto">
          <a:xfrm>
            <a:off x="2267744" y="4869160"/>
            <a:ext cx="864096" cy="432048"/>
          </a:xfrm>
          <a:prstGeom prst="notchedRight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Blip>
                <a:blip r:embed="rId2"/>
              </a:buBlip>
              <a:tabLst/>
            </a:pPr>
            <a:endParaRPr kumimoji="0" lang="pt-B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Igual 9"/>
          <p:cNvSpPr/>
          <p:nvPr/>
        </p:nvSpPr>
        <p:spPr bwMode="auto">
          <a:xfrm>
            <a:off x="5004048" y="4941168"/>
            <a:ext cx="576064" cy="360040"/>
          </a:xfrm>
          <a:prstGeom prst="mathEqual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Blip>
                <a:blip r:embed="rId2"/>
              </a:buBlip>
              <a:tabLst/>
            </a:pPr>
            <a:endParaRPr kumimoji="0" lang="pt-B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lano de Fu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m 4" descr="digitalizar00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75" y="1000108"/>
            <a:ext cx="8971650" cy="485778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0" y="21429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Comparando os modelos matricial e vetorial</a:t>
            </a:r>
          </a:p>
        </p:txBody>
      </p:sp>
      <p:sp>
        <p:nvSpPr>
          <p:cNvPr id="6" name="Estrela de 5 pontas 5"/>
          <p:cNvSpPr/>
          <p:nvPr/>
        </p:nvSpPr>
        <p:spPr>
          <a:xfrm>
            <a:off x="4071934" y="1785926"/>
            <a:ext cx="214314" cy="214314"/>
          </a:xfrm>
          <a:prstGeom prst="star5">
            <a:avLst/>
          </a:prstGeom>
          <a:solidFill>
            <a:srgbClr val="00B05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trela de 5 pontas 6"/>
          <p:cNvSpPr/>
          <p:nvPr/>
        </p:nvSpPr>
        <p:spPr>
          <a:xfrm>
            <a:off x="7572396" y="2071678"/>
            <a:ext cx="214314" cy="214314"/>
          </a:xfrm>
          <a:prstGeom prst="star5">
            <a:avLst/>
          </a:prstGeom>
          <a:solidFill>
            <a:srgbClr val="00B05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trela de 5 pontas 7"/>
          <p:cNvSpPr/>
          <p:nvPr/>
        </p:nvSpPr>
        <p:spPr>
          <a:xfrm>
            <a:off x="4071934" y="4071942"/>
            <a:ext cx="214314" cy="214314"/>
          </a:xfrm>
          <a:prstGeom prst="star5">
            <a:avLst/>
          </a:prstGeom>
          <a:solidFill>
            <a:srgbClr val="00B05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trela de 5 pontas 8"/>
          <p:cNvSpPr/>
          <p:nvPr/>
        </p:nvSpPr>
        <p:spPr>
          <a:xfrm>
            <a:off x="4071934" y="3786190"/>
            <a:ext cx="214314" cy="214314"/>
          </a:xfrm>
          <a:prstGeom prst="star5">
            <a:avLst/>
          </a:prstGeom>
          <a:solidFill>
            <a:srgbClr val="00B05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trela de 5 pontas 9"/>
          <p:cNvSpPr/>
          <p:nvPr/>
        </p:nvSpPr>
        <p:spPr>
          <a:xfrm>
            <a:off x="7572396" y="2428868"/>
            <a:ext cx="214314" cy="214314"/>
          </a:xfrm>
          <a:prstGeom prst="star5">
            <a:avLst/>
          </a:prstGeom>
          <a:solidFill>
            <a:srgbClr val="00B05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strela de 5 pontas 10"/>
          <p:cNvSpPr/>
          <p:nvPr/>
        </p:nvSpPr>
        <p:spPr>
          <a:xfrm>
            <a:off x="4071934" y="2786058"/>
            <a:ext cx="214314" cy="214314"/>
          </a:xfrm>
          <a:prstGeom prst="star5">
            <a:avLst/>
          </a:prstGeom>
          <a:solidFill>
            <a:srgbClr val="00B05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trela de 5 pontas 11"/>
          <p:cNvSpPr/>
          <p:nvPr/>
        </p:nvSpPr>
        <p:spPr>
          <a:xfrm>
            <a:off x="7572396" y="5357826"/>
            <a:ext cx="214314" cy="214314"/>
          </a:xfrm>
          <a:prstGeom prst="star5">
            <a:avLst/>
          </a:prstGeom>
          <a:solidFill>
            <a:srgbClr val="00B05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strela de 5 pontas 12"/>
          <p:cNvSpPr/>
          <p:nvPr/>
        </p:nvSpPr>
        <p:spPr>
          <a:xfrm>
            <a:off x="4071934" y="5072074"/>
            <a:ext cx="214314" cy="214314"/>
          </a:xfrm>
          <a:prstGeom prst="star5">
            <a:avLst/>
          </a:prstGeom>
          <a:solidFill>
            <a:srgbClr val="00B05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strela de 5 pontas 13"/>
          <p:cNvSpPr/>
          <p:nvPr/>
        </p:nvSpPr>
        <p:spPr>
          <a:xfrm>
            <a:off x="4071934" y="4786322"/>
            <a:ext cx="214314" cy="214314"/>
          </a:xfrm>
          <a:prstGeom prst="star5">
            <a:avLst/>
          </a:prstGeom>
          <a:solidFill>
            <a:srgbClr val="00B05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strela de 5 pontas 14"/>
          <p:cNvSpPr/>
          <p:nvPr/>
        </p:nvSpPr>
        <p:spPr>
          <a:xfrm>
            <a:off x="7572396" y="3429000"/>
            <a:ext cx="214314" cy="214314"/>
          </a:xfrm>
          <a:prstGeom prst="star5">
            <a:avLst/>
          </a:prstGeom>
          <a:solidFill>
            <a:srgbClr val="00B05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strela de 5 pontas 15"/>
          <p:cNvSpPr/>
          <p:nvPr/>
        </p:nvSpPr>
        <p:spPr>
          <a:xfrm>
            <a:off x="7572396" y="3071810"/>
            <a:ext cx="214314" cy="214314"/>
          </a:xfrm>
          <a:prstGeom prst="star5">
            <a:avLst/>
          </a:prstGeom>
          <a:solidFill>
            <a:srgbClr val="00B05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strela de 5 pontas 16"/>
          <p:cNvSpPr/>
          <p:nvPr/>
        </p:nvSpPr>
        <p:spPr>
          <a:xfrm>
            <a:off x="4071934" y="4429132"/>
            <a:ext cx="214314" cy="214314"/>
          </a:xfrm>
          <a:prstGeom prst="star5">
            <a:avLst/>
          </a:prstGeom>
          <a:solidFill>
            <a:srgbClr val="00B05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214282" y="4786322"/>
            <a:ext cx="1357322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a esquerda e para a direita 18"/>
          <p:cNvSpPr/>
          <p:nvPr/>
        </p:nvSpPr>
        <p:spPr>
          <a:xfrm>
            <a:off x="5786446" y="1428736"/>
            <a:ext cx="1643074" cy="142876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7072939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8322912" cy="540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30"/>
          <p:cNvSpPr>
            <a:spLocks noChangeArrowheads="1" noChangeShapeType="1" noTextEdit="1"/>
          </p:cNvSpPr>
          <p:nvPr/>
        </p:nvSpPr>
        <p:spPr bwMode="auto">
          <a:xfrm>
            <a:off x="1676400" y="1752600"/>
            <a:ext cx="5410200" cy="2667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51000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buNone/>
            </a:pPr>
            <a:r>
              <a:rPr lang="pt-BR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FIM</a:t>
            </a:r>
          </a:p>
        </p:txBody>
      </p:sp>
    </p:spTree>
    <p:extLst>
      <p:ext uri="{BB962C8B-B14F-4D97-AF65-F5344CB8AC3E}">
        <p14:creationId xmlns:p14="http://schemas.microsoft.com/office/powerpoint/2010/main" val="2610116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7" name="Text Box 7"/>
          <p:cNvSpPr txBox="1">
            <a:spLocks noChangeArrowheads="1"/>
          </p:cNvSpPr>
          <p:nvPr/>
        </p:nvSpPr>
        <p:spPr bwMode="auto">
          <a:xfrm>
            <a:off x="755576" y="404664"/>
            <a:ext cx="8136904" cy="784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A característica básica de um modelo de dados é ser uma </a:t>
            </a:r>
            <a:r>
              <a:rPr lang="pt-BR" sz="2400" dirty="0" smtClean="0">
                <a:solidFill>
                  <a:srgbClr val="FFFF00"/>
                </a:solidFill>
              </a:rPr>
              <a:t>abstração da realidade </a:t>
            </a:r>
            <a:r>
              <a:rPr lang="pt-BR" sz="2400" dirty="0" smtClean="0"/>
              <a:t>(PEUQUET, 1990). Esse procedimento se traduz na formulação de um modelo matemático que possa simular cenários alternativos.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O</a:t>
            </a:r>
            <a:r>
              <a:rPr lang="pt-BR" sz="2400" dirty="0" smtClean="0">
                <a:latin typeface="+mj-lt"/>
              </a:rPr>
              <a:t> </a:t>
            </a:r>
            <a:r>
              <a:rPr lang="pt-BR" sz="2400" dirty="0">
                <a:latin typeface="+mj-lt"/>
              </a:rPr>
              <a:t>problema fundamental da Ciência da </a:t>
            </a:r>
            <a:r>
              <a:rPr lang="pt-BR" sz="2400" dirty="0" err="1">
                <a:latin typeface="+mj-lt"/>
              </a:rPr>
              <a:t>Geoinformação</a:t>
            </a:r>
            <a:r>
              <a:rPr lang="pt-BR" sz="2400" dirty="0">
                <a:latin typeface="+mj-lt"/>
              </a:rPr>
              <a:t> </a:t>
            </a:r>
            <a:r>
              <a:rPr lang="pt-BR" sz="2400" dirty="0" smtClean="0">
                <a:latin typeface="+mj-lt"/>
              </a:rPr>
              <a:t>é o </a:t>
            </a:r>
            <a:r>
              <a:rPr lang="pt-BR" sz="2400" dirty="0">
                <a:latin typeface="+mj-lt"/>
              </a:rPr>
              <a:t>estudo e </a:t>
            </a:r>
            <a:r>
              <a:rPr lang="pt-BR" sz="2400" dirty="0" smtClean="0">
                <a:latin typeface="+mj-lt"/>
              </a:rPr>
              <a:t>implementação </a:t>
            </a:r>
            <a:r>
              <a:rPr lang="pt-BR" sz="2400" dirty="0">
                <a:latin typeface="+mj-lt"/>
              </a:rPr>
              <a:t>de diferentes formas de </a:t>
            </a:r>
            <a:r>
              <a:rPr lang="pt-BR" sz="2400" dirty="0" smtClean="0">
                <a:latin typeface="+mj-lt"/>
              </a:rPr>
              <a:t>representação computacional do espaço </a:t>
            </a:r>
            <a:r>
              <a:rPr lang="pt-BR" sz="2400" dirty="0">
                <a:latin typeface="+mj-lt"/>
              </a:rPr>
              <a:t>geográfico</a:t>
            </a:r>
            <a:r>
              <a:rPr lang="pt-BR" sz="2400" dirty="0" smtClean="0">
                <a:latin typeface="+mj-lt"/>
              </a:rPr>
              <a:t>.</a:t>
            </a:r>
          </a:p>
          <a:p>
            <a:pPr algn="just"/>
            <a:endParaRPr lang="pt-BR" sz="2400" dirty="0">
              <a:latin typeface="+mj-lt"/>
            </a:endParaRPr>
          </a:p>
          <a:p>
            <a:pPr algn="just"/>
            <a:r>
              <a:rPr lang="pt-BR" sz="2400" dirty="0" smtClean="0">
                <a:latin typeface="+mj-lt"/>
              </a:rPr>
              <a:t>“O </a:t>
            </a:r>
            <a:r>
              <a:rPr lang="pt-BR" sz="2400" dirty="0">
                <a:latin typeface="+mj-lt"/>
              </a:rPr>
              <a:t>espaço é uma linguagem </a:t>
            </a:r>
            <a:r>
              <a:rPr lang="pt-BR" sz="2400" dirty="0" smtClean="0">
                <a:latin typeface="+mj-lt"/>
              </a:rPr>
              <a:t>comum” para </a:t>
            </a:r>
            <a:r>
              <a:rPr lang="pt-BR" sz="2400" dirty="0">
                <a:latin typeface="+mj-lt"/>
              </a:rPr>
              <a:t>as diferentes disciplinas do conhecimento</a:t>
            </a:r>
            <a:r>
              <a:rPr lang="pt-BR" sz="2400" dirty="0" smtClean="0">
                <a:latin typeface="+mj-lt"/>
              </a:rPr>
              <a:t>.</a:t>
            </a:r>
          </a:p>
          <a:p>
            <a:pPr algn="just"/>
            <a:endParaRPr lang="pt-BR" sz="2400" dirty="0">
              <a:latin typeface="+mj-lt"/>
            </a:endParaRPr>
          </a:p>
          <a:p>
            <a:pPr algn="just"/>
            <a:r>
              <a:rPr lang="pt-BR" sz="2400" i="1" dirty="0" smtClean="0">
                <a:latin typeface="+mj-lt"/>
              </a:rPr>
              <a:t>Redução </a:t>
            </a:r>
            <a:r>
              <a:rPr lang="pt-BR" sz="2400" i="1" dirty="0">
                <a:latin typeface="+mj-lt"/>
              </a:rPr>
              <a:t>dos conceitos de </a:t>
            </a:r>
            <a:r>
              <a:rPr lang="pt-BR" sz="2400" i="1" dirty="0" smtClean="0">
                <a:latin typeface="+mj-lt"/>
              </a:rPr>
              <a:t>cada </a:t>
            </a:r>
            <a:r>
              <a:rPr lang="pt-BR" sz="2400" dirty="0" smtClean="0">
                <a:latin typeface="+mj-lt"/>
              </a:rPr>
              <a:t>disciplina a </a:t>
            </a:r>
            <a:r>
              <a:rPr lang="pt-BR" sz="2400" i="1" dirty="0" smtClean="0">
                <a:solidFill>
                  <a:srgbClr val="FFFF00"/>
                </a:solidFill>
                <a:latin typeface="+mj-lt"/>
              </a:rPr>
              <a:t>algoritmos </a:t>
            </a:r>
            <a:r>
              <a:rPr lang="pt-BR" sz="2400" i="1" dirty="0">
                <a:solidFill>
                  <a:srgbClr val="FFFF00"/>
                </a:solidFill>
                <a:latin typeface="+mj-lt"/>
              </a:rPr>
              <a:t>e estruturas de dados </a:t>
            </a:r>
            <a:r>
              <a:rPr lang="pt-BR" sz="2400" i="1" dirty="0">
                <a:latin typeface="+mj-lt"/>
              </a:rPr>
              <a:t>utilizados para armazenamento </a:t>
            </a:r>
            <a:r>
              <a:rPr lang="pt-BR" sz="2400" i="1" dirty="0" smtClean="0">
                <a:latin typeface="+mj-lt"/>
              </a:rPr>
              <a:t>e </a:t>
            </a:r>
            <a:r>
              <a:rPr lang="pt-BR" sz="2400" dirty="0" smtClean="0">
                <a:latin typeface="+mj-lt"/>
              </a:rPr>
              <a:t>tratamento </a:t>
            </a:r>
            <a:r>
              <a:rPr lang="pt-BR" sz="2400" dirty="0">
                <a:latin typeface="+mj-lt"/>
              </a:rPr>
              <a:t>dos dados </a:t>
            </a:r>
            <a:r>
              <a:rPr lang="pt-BR" sz="2400" dirty="0" smtClean="0">
                <a:latin typeface="+mj-lt"/>
              </a:rPr>
              <a:t>geográficos</a:t>
            </a:r>
          </a:p>
          <a:p>
            <a:pPr algn="just"/>
            <a:endParaRPr lang="pt-BR" sz="2400" dirty="0" smtClean="0">
              <a:latin typeface="+mj-lt"/>
            </a:endParaRPr>
          </a:p>
          <a:p>
            <a:pPr algn="just"/>
            <a:endParaRPr lang="pt-BR" sz="2400" dirty="0" smtClean="0">
              <a:latin typeface="+mj-lt"/>
            </a:endParaRPr>
          </a:p>
          <a:p>
            <a:pPr algn="just"/>
            <a:endParaRPr lang="pt-BR" sz="2400" dirty="0">
              <a:latin typeface="+mj-lt"/>
            </a:endParaRPr>
          </a:p>
        </p:txBody>
      </p:sp>
      <p:sp>
        <p:nvSpPr>
          <p:cNvPr id="235530" name="Rectangle 10"/>
          <p:cNvSpPr>
            <a:spLocks noChangeArrowheads="1"/>
          </p:cNvSpPr>
          <p:nvPr/>
        </p:nvSpPr>
        <p:spPr bwMode="auto">
          <a:xfrm>
            <a:off x="533400" y="0"/>
            <a:ext cx="8610600" cy="838200"/>
          </a:xfrm>
          <a:prstGeom prst="rect">
            <a:avLst/>
          </a:prstGeom>
          <a:gradFill rotWithShape="0">
            <a:gsLst>
              <a:gs pos="0">
                <a:schemeClr val="tx1">
                  <a:gamma/>
                  <a:shade val="46275"/>
                  <a:invGamma/>
                </a:schemeClr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None/>
            </a:pPr>
            <a:endParaRPr lang="pt-BR" dirty="0"/>
          </a:p>
        </p:txBody>
      </p:sp>
      <p:sp>
        <p:nvSpPr>
          <p:cNvPr id="235529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  <a:noFill/>
          <a:ln/>
        </p:spPr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Verdana" pitchFamily="34" charset="0"/>
              </a:rPr>
              <a:t>INTRODUÇÃO</a:t>
            </a:r>
            <a:endParaRPr lang="pt-BR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35537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-171400"/>
            <a:ext cx="16764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1143000"/>
          </a:xfrm>
        </p:spPr>
        <p:txBody>
          <a:bodyPr/>
          <a:lstStyle/>
          <a:p>
            <a:pPr algn="ctr"/>
            <a:r>
              <a:rPr lang="pt-BR" dirty="0" smtClean="0"/>
              <a:t>EXEMPLO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700808"/>
            <a:ext cx="7772400" cy="411480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 sociólogo deseja utilizar um SIG para entender e quantificar </a:t>
            </a:r>
            <a:r>
              <a:rPr lang="pt-BR" sz="2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fenômeno </a:t>
            </a:r>
            <a:r>
              <a:rPr lang="pt-BR" sz="2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 </a:t>
            </a:r>
            <a:r>
              <a:rPr lang="pt-BR" sz="25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exclusão social numa grande cidade </a:t>
            </a:r>
            <a:r>
              <a:rPr lang="pt-BR" sz="25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brasileira;</a:t>
            </a:r>
            <a:endParaRPr lang="pt-BR" sz="2500" i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2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 ecólogo usa o SIG com o objetivo de compreender </a:t>
            </a:r>
            <a:r>
              <a:rPr lang="pt-BR" sz="2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 remanescentes</a:t>
            </a:r>
            <a:r>
              <a:rPr lang="pt-BR" sz="2500" dirty="0" smtClean="0"/>
              <a:t> </a:t>
            </a:r>
            <a:r>
              <a:rPr lang="pt-BR" sz="2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florestais </a:t>
            </a:r>
            <a:r>
              <a:rPr lang="pt-BR" sz="2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 Mata Atlântica, através do conceito de </a:t>
            </a:r>
            <a:r>
              <a:rPr lang="pt-BR" sz="25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fragmento típico </a:t>
            </a:r>
            <a:r>
              <a:rPr lang="pt-BR" sz="25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</a:t>
            </a:r>
            <a:r>
              <a:rPr lang="pt-BR" sz="2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Ecologia </a:t>
            </a:r>
            <a:r>
              <a:rPr lang="pt-BR" sz="2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 </a:t>
            </a:r>
            <a:r>
              <a:rPr lang="pt-BR" sz="2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Paisagem;</a:t>
            </a:r>
            <a:endParaRPr lang="pt-BR" sz="25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 </a:t>
            </a:r>
            <a:r>
              <a:rPr lang="pt-BR" sz="2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geólogo pretende usar um SIG para determinar a </a:t>
            </a:r>
            <a:r>
              <a:rPr lang="pt-BR" sz="25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distribuição de </a:t>
            </a:r>
            <a:r>
              <a:rPr lang="pt-BR" sz="25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 </a:t>
            </a:r>
            <a:r>
              <a:rPr lang="pt-BR" sz="2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mineral </a:t>
            </a:r>
            <a:r>
              <a:rPr lang="pt-BR" sz="2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numa área de prospecção, a partir de um conjunto de amostras </a:t>
            </a:r>
            <a:r>
              <a:rPr lang="pt-BR" sz="2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campo</a:t>
            </a:r>
            <a:r>
              <a:rPr lang="pt-BR" sz="2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pt-BR" sz="25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1143000"/>
          </a:xfrm>
        </p:spPr>
        <p:txBody>
          <a:bodyPr/>
          <a:lstStyle/>
          <a:p>
            <a:pPr algn="ctr"/>
            <a:r>
              <a:rPr lang="pt-BR" b="1" dirty="0" smtClean="0"/>
              <a:t>O que  há de comum??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628800"/>
            <a:ext cx="8206680" cy="4114800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 utilizar um SIG, é preciso que cada </a:t>
            </a:r>
            <a:r>
              <a:rPr lang="pt-B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especialista transforme </a:t>
            </a:r>
            <a:r>
              <a:rPr lang="pt-BR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conceitos de sua disciplina em representações </a:t>
            </a:r>
            <a:r>
              <a:rPr lang="pt-B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computacionais!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827584" y="4149080"/>
            <a:ext cx="80648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latin typeface="+mn-lt"/>
              </a:rPr>
              <a:t> Do </a:t>
            </a:r>
            <a:r>
              <a:rPr lang="pt-BR" sz="2800" dirty="0">
                <a:latin typeface="+mn-lt"/>
              </a:rPr>
              <a:t>ponto de vista da tecnologia, desenvolver um SIG </a:t>
            </a:r>
            <a:r>
              <a:rPr lang="pt-BR" sz="2800" dirty="0" smtClean="0">
                <a:latin typeface="+mn-lt"/>
              </a:rPr>
              <a:t>significa oferecer </a:t>
            </a:r>
            <a:r>
              <a:rPr lang="pt-BR" sz="2800" dirty="0">
                <a:latin typeface="+mn-lt"/>
              </a:rPr>
              <a:t>o conjunto mais amplo possível de estruturas de dados e algoritmos </a:t>
            </a:r>
            <a:r>
              <a:rPr lang="pt-BR" sz="2800" dirty="0" smtClean="0">
                <a:latin typeface="+mn-lt"/>
              </a:rPr>
              <a:t>capazes de </a:t>
            </a:r>
            <a:r>
              <a:rPr lang="pt-BR" sz="2800" dirty="0">
                <a:latin typeface="+mn-lt"/>
              </a:rPr>
              <a:t>representar a grande diversidade de concepções do espaço.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-378296"/>
            <a:ext cx="7772400" cy="1143000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Paradigma </a:t>
            </a:r>
            <a:r>
              <a:rPr lang="pt-BR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dos quatro universos.</a:t>
            </a:r>
            <a:endParaRPr lang="pt-BR" dirty="0"/>
          </a:p>
        </p:txBody>
      </p:sp>
      <p:pic>
        <p:nvPicPr>
          <p:cNvPr id="291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7416824" cy="204786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634664" y="2927623"/>
            <a:ext cx="8388424" cy="138499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pt-BR" sz="2800" dirty="0" smtClean="0"/>
              <a:t>As </a:t>
            </a:r>
            <a:r>
              <a:rPr lang="pt-BR" sz="2800" dirty="0"/>
              <a:t>dicotomias tradicionais de </a:t>
            </a:r>
            <a:r>
              <a:rPr lang="pt-BR" sz="2800" dirty="0" err="1" smtClean="0"/>
              <a:t>Geoprocessamento</a:t>
            </a:r>
            <a:r>
              <a:rPr lang="pt-BR" sz="2800" dirty="0" smtClean="0"/>
              <a:t> (campos-objetos </a:t>
            </a:r>
            <a:r>
              <a:rPr lang="pt-BR" sz="2800" dirty="0"/>
              <a:t>e matricial-vetorial) podem ser resolvidas, mostrando-se que elas </a:t>
            </a:r>
            <a:r>
              <a:rPr lang="pt-BR" sz="2800" dirty="0" smtClean="0"/>
              <a:t>se encontram </a:t>
            </a:r>
            <a:r>
              <a:rPr lang="pt-BR" sz="2800" i="1" dirty="0"/>
              <a:t>em níveis distintos de abstração.</a:t>
            </a:r>
            <a:endParaRPr lang="pt-BR" sz="2800" dirty="0"/>
          </a:p>
        </p:txBody>
      </p:sp>
      <p:pic>
        <p:nvPicPr>
          <p:cNvPr id="291843" name="Picture 3" descr="C:\Users\tamires\Desktop\modelos de dados\works_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888260"/>
            <a:ext cx="3693311" cy="3887016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675450" y="3021291"/>
            <a:ext cx="8136904" cy="9541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sz="2800" dirty="0" smtClean="0"/>
              <a:t>O universo do </a:t>
            </a:r>
            <a:r>
              <a:rPr lang="pt-BR" sz="2800" i="1" dirty="0" smtClean="0"/>
              <a:t>mundo real, que inclui as entidades da realidade a serem </a:t>
            </a:r>
            <a:r>
              <a:rPr lang="pt-BR" sz="2800" dirty="0" smtClean="0"/>
              <a:t>modeladas no sistema;</a:t>
            </a:r>
            <a:endParaRPr lang="pt-BR" sz="2800" dirty="0"/>
          </a:p>
        </p:txBody>
      </p:sp>
      <p:sp>
        <p:nvSpPr>
          <p:cNvPr id="7" name="Retângulo 6"/>
          <p:cNvSpPr/>
          <p:nvPr/>
        </p:nvSpPr>
        <p:spPr>
          <a:xfrm>
            <a:off x="663214" y="3212976"/>
            <a:ext cx="8064896" cy="9541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sz="2800" dirty="0" smtClean="0"/>
              <a:t>O universo </a:t>
            </a:r>
            <a:r>
              <a:rPr lang="pt-BR" sz="2800" i="1" dirty="0" smtClean="0"/>
              <a:t>matemático (conceitual), que inclui uma definição matemática </a:t>
            </a:r>
            <a:r>
              <a:rPr lang="pt-BR" sz="2800" dirty="0" smtClean="0"/>
              <a:t>(formal) das entidades a ser representadas;</a:t>
            </a:r>
          </a:p>
        </p:txBody>
      </p:sp>
      <p:sp>
        <p:nvSpPr>
          <p:cNvPr id="8" name="Retângulo 7"/>
          <p:cNvSpPr/>
          <p:nvPr/>
        </p:nvSpPr>
        <p:spPr>
          <a:xfrm>
            <a:off x="663214" y="2927622"/>
            <a:ext cx="8136904" cy="138499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sz="2800" dirty="0" smtClean="0"/>
              <a:t>O universo de </a:t>
            </a:r>
            <a:r>
              <a:rPr lang="pt-BR" sz="2800" i="1" dirty="0" smtClean="0"/>
              <a:t>representação, onde as diversas entidades formais são </a:t>
            </a:r>
            <a:r>
              <a:rPr lang="pt-BR" sz="2800" dirty="0" smtClean="0"/>
              <a:t>mapeadas para representações geométricas e alfanuméricas no computador;</a:t>
            </a:r>
            <a:endParaRPr lang="pt-BR" sz="2800" dirty="0"/>
          </a:p>
        </p:txBody>
      </p:sp>
      <p:sp>
        <p:nvSpPr>
          <p:cNvPr id="9" name="Retângulo 8"/>
          <p:cNvSpPr/>
          <p:nvPr/>
        </p:nvSpPr>
        <p:spPr>
          <a:xfrm>
            <a:off x="723156" y="2927623"/>
            <a:ext cx="8313340" cy="1384995"/>
          </a:xfrm>
          <a:prstGeom prst="rect">
            <a:avLst/>
          </a:prstGeom>
          <a:solidFill>
            <a:srgbClr val="254A49"/>
          </a:soli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sz="2800" dirty="0" smtClean="0"/>
              <a:t>O universo de </a:t>
            </a:r>
            <a:r>
              <a:rPr lang="pt-BR" sz="2800" i="1" dirty="0" smtClean="0"/>
              <a:t>implementação, onde as estruturas de dados e algoritmos são </a:t>
            </a:r>
            <a:r>
              <a:rPr lang="pt-BR" sz="2800" dirty="0" smtClean="0"/>
              <a:t>Escolhidos, É neste nível que acontece a codificação.</a:t>
            </a:r>
            <a:endParaRPr lang="pt-BR" sz="2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algn="ctr"/>
            <a:r>
              <a:rPr lang="pt-BR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 UNIVERSO CONCEITUAL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3356992"/>
            <a:ext cx="8352928" cy="1296144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just">
              <a:buNone/>
            </a:pPr>
            <a:r>
              <a:rPr lang="pt-BR" sz="2400" b="1" dirty="0">
                <a:solidFill>
                  <a:srgbClr val="FFFF00"/>
                </a:solidFill>
              </a:rPr>
              <a:t>M</a:t>
            </a:r>
            <a:r>
              <a:rPr lang="pt-BR" sz="2400" b="1" dirty="0" smtClean="0">
                <a:solidFill>
                  <a:srgbClr val="FFFF00"/>
                </a:solidFill>
              </a:rPr>
              <a:t>odelos de </a:t>
            </a:r>
            <a:r>
              <a:rPr lang="pt-BR" sz="2400" b="1" i="1" dirty="0" smtClean="0">
                <a:solidFill>
                  <a:srgbClr val="FFFF00"/>
                </a:solidFill>
              </a:rPr>
              <a:t>campos: </a:t>
            </a:r>
            <a:r>
              <a:rPr lang="pt-B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enxerga o espaço geográfico como </a:t>
            </a:r>
            <a:r>
              <a:rPr lang="pt-BR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uma superfície </a:t>
            </a:r>
            <a:r>
              <a:rPr lang="pt-B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contínua, sobre a </a:t>
            </a:r>
            <a:r>
              <a:rPr lang="pt-BR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 variam </a:t>
            </a:r>
            <a:r>
              <a:rPr lang="pt-BR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 fenômenos a serem observados segundo diferentes distribuições. </a:t>
            </a:r>
            <a:endParaRPr lang="pt-BR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buNone/>
            </a:pPr>
            <a:endParaRPr lang="pt-BR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buNone/>
            </a:pP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611560" y="1556792"/>
            <a:ext cx="8352928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Em </a:t>
            </a:r>
            <a:r>
              <a:rPr lang="pt-BR" sz="2800" dirty="0" err="1">
                <a:solidFill>
                  <a:schemeClr val="accent1">
                    <a:lumMod val="50000"/>
                  </a:schemeClr>
                </a:solidFill>
              </a:rPr>
              <a:t>Geoprocessamento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, o espaço geográfico é modelado segundo duas </a:t>
            </a:r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visões complementares, 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os modelos de campos e objetos (</a:t>
            </a:r>
            <a:r>
              <a:rPr lang="pt-BR" sz="2800" dirty="0" err="1">
                <a:solidFill>
                  <a:schemeClr val="accent1">
                    <a:lumMod val="50000"/>
                  </a:schemeClr>
                </a:solidFill>
              </a:rPr>
              <a:t>Worboys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, 1995)</a:t>
            </a:r>
          </a:p>
        </p:txBody>
      </p:sp>
      <p:sp>
        <p:nvSpPr>
          <p:cNvPr id="5" name="Retângulo 4"/>
          <p:cNvSpPr/>
          <p:nvPr/>
        </p:nvSpPr>
        <p:spPr>
          <a:xfrm>
            <a:off x="611560" y="5301208"/>
            <a:ext cx="8352928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sz="2400" b="1" dirty="0" smtClean="0">
                <a:solidFill>
                  <a:srgbClr val="FFFF00"/>
                </a:solidFill>
              </a:rPr>
              <a:t>Modelo de objetos: </a:t>
            </a:r>
            <a:r>
              <a:rPr lang="pt-BR" sz="2400" dirty="0" smtClean="0"/>
              <a:t>representa o espaço geográfico como uma coleção de entidades distintas e identificáveis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1143000"/>
          </a:xfrm>
        </p:spPr>
        <p:txBody>
          <a:bodyPr/>
          <a:lstStyle/>
          <a:p>
            <a:r>
              <a:rPr lang="pt-BR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UNIVERSO DE REPRESENTAÇÃO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556792"/>
            <a:ext cx="8206680" cy="4114800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pt-BR" dirty="0" smtClean="0"/>
              <a:t>D</a:t>
            </a:r>
            <a:r>
              <a:rPr lang="pt-B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efinem-se </a:t>
            </a:r>
            <a:r>
              <a:rPr lang="pt-BR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possíveis </a:t>
            </a:r>
            <a:r>
              <a:rPr lang="pt-B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representações geométricas </a:t>
            </a:r>
            <a:r>
              <a:rPr lang="pt-BR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 podem estar associadas às classes do universo </a:t>
            </a:r>
            <a:r>
              <a:rPr lang="pt-B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conceitual;</a:t>
            </a:r>
          </a:p>
          <a:p>
            <a:pPr algn="ctr">
              <a:buFont typeface="Arial" pitchFamily="34" charset="0"/>
              <a:buChar char="•"/>
            </a:pPr>
            <a:r>
              <a:rPr lang="pt-BR" dirty="0" smtClean="0"/>
              <a:t>Principais </a:t>
            </a:r>
            <a:r>
              <a:rPr lang="pt-BR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classes de </a:t>
            </a:r>
            <a:r>
              <a:rPr lang="pt-B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representações geométricas:</a:t>
            </a:r>
            <a:endParaRPr lang="pt-BR" sz="2800" dirty="0">
              <a:solidFill>
                <a:srgbClr val="FFC000"/>
              </a:solidFill>
            </a:endParaRPr>
          </a:p>
        </p:txBody>
      </p:sp>
      <p:pic>
        <p:nvPicPr>
          <p:cNvPr id="294914" name="Picture 2" descr="http://www.infoescola.com/wp-content/uploads/2010/03/dados-geografico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861048"/>
            <a:ext cx="4973168" cy="25824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6" name="Rectangle 6"/>
          <p:cNvSpPr>
            <a:spLocks noChangeArrowheads="1"/>
          </p:cNvSpPr>
          <p:nvPr/>
        </p:nvSpPr>
        <p:spPr bwMode="auto">
          <a:xfrm>
            <a:off x="533400" y="0"/>
            <a:ext cx="8610600" cy="838200"/>
          </a:xfrm>
          <a:prstGeom prst="rect">
            <a:avLst/>
          </a:prstGeom>
          <a:gradFill rotWithShape="0">
            <a:gsLst>
              <a:gs pos="0">
                <a:schemeClr val="tx1">
                  <a:gamma/>
                  <a:shade val="46275"/>
                  <a:invGamma/>
                </a:schemeClr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7772400" cy="801688"/>
          </a:xfrm>
        </p:spPr>
        <p:txBody>
          <a:bodyPr/>
          <a:lstStyle/>
          <a:p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200" b="1" dirty="0" smtClean="0"/>
              <a:t>REPRESENTAÇÃO DE DADOS GEOMÉTRICOS</a:t>
            </a:r>
            <a:r>
              <a:rPr lang="pt-BR" sz="4000" dirty="0" smtClean="0"/>
              <a:t/>
            </a:r>
            <a:br>
              <a:rPr lang="pt-BR" sz="4000" dirty="0" smtClean="0"/>
            </a:br>
            <a:endParaRPr lang="pt-BR" sz="40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45774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0"/>
            <a:ext cx="16764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775" name="Rectangle 15"/>
          <p:cNvSpPr>
            <a:spLocks noChangeArrowheads="1"/>
          </p:cNvSpPr>
          <p:nvPr/>
        </p:nvSpPr>
        <p:spPr bwMode="auto">
          <a:xfrm>
            <a:off x="539552" y="908720"/>
            <a:ext cx="8280920" cy="356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sz="2400" b="1" dirty="0" smtClean="0"/>
              <a:t>Descrevem </a:t>
            </a:r>
            <a:r>
              <a:rPr lang="pt-BR" sz="2400" dirty="0" smtClean="0"/>
              <a:t>a </a:t>
            </a:r>
            <a:r>
              <a:rPr lang="pt-BR" sz="2400" dirty="0"/>
              <a:t>situação espacial </a:t>
            </a:r>
            <a:r>
              <a:rPr lang="pt-BR" sz="2400" dirty="0" smtClean="0"/>
              <a:t>do objeto</a:t>
            </a:r>
            <a:r>
              <a:rPr lang="pt-BR" sz="2400" dirty="0"/>
              <a:t>, sua forma </a:t>
            </a:r>
            <a:r>
              <a:rPr lang="pt-BR" sz="2400" dirty="0" smtClean="0"/>
              <a:t>e posição </a:t>
            </a:r>
            <a:r>
              <a:rPr lang="pt-BR" sz="2400" dirty="0"/>
              <a:t>no </a:t>
            </a:r>
            <a:r>
              <a:rPr lang="pt-BR" sz="2400" dirty="0" smtClean="0"/>
              <a:t>espaço.</a:t>
            </a:r>
          </a:p>
          <a:p>
            <a:endParaRPr lang="pt-BR" sz="2000" dirty="0"/>
          </a:p>
          <a:p>
            <a:pPr algn="just"/>
            <a:r>
              <a:rPr lang="pt-BR" sz="2400" b="1" dirty="0" err="1">
                <a:solidFill>
                  <a:srgbClr val="00FF00"/>
                </a:solidFill>
              </a:rPr>
              <a:t>Raster</a:t>
            </a:r>
            <a:r>
              <a:rPr lang="pt-BR" sz="2400" b="1" dirty="0">
                <a:solidFill>
                  <a:srgbClr val="00FF00"/>
                </a:solidFill>
              </a:rPr>
              <a:t> </a:t>
            </a:r>
            <a:r>
              <a:rPr lang="pt-BR" sz="2400" b="1" dirty="0" smtClean="0"/>
              <a:t>– </a:t>
            </a:r>
            <a:r>
              <a:rPr lang="pt-BR" sz="2400" dirty="0" smtClean="0"/>
              <a:t>Representação </a:t>
            </a:r>
            <a:r>
              <a:rPr lang="pt-BR" sz="2400" dirty="0"/>
              <a:t>matricial consiste no uso de uma malha quadriculada </a:t>
            </a:r>
            <a:r>
              <a:rPr lang="pt-BR" sz="2400" dirty="0" smtClean="0"/>
              <a:t>regular sobre </a:t>
            </a:r>
            <a:r>
              <a:rPr lang="pt-BR" sz="2400" dirty="0"/>
              <a:t>a qual se constrói, célula a célula, o elemento que está </a:t>
            </a:r>
            <a:r>
              <a:rPr lang="pt-BR" sz="2400" dirty="0" smtClean="0"/>
              <a:t>sendo representado</a:t>
            </a:r>
            <a:endParaRPr lang="pt-BR" sz="2400" b="1" dirty="0" smtClean="0"/>
          </a:p>
          <a:p>
            <a:pPr>
              <a:buNone/>
            </a:pPr>
            <a:endParaRPr lang="pt-BR" sz="2000" b="1" dirty="0"/>
          </a:p>
          <a:p>
            <a:r>
              <a:rPr lang="pt-BR" sz="2400" b="1" dirty="0">
                <a:solidFill>
                  <a:srgbClr val="FFFF00"/>
                </a:solidFill>
              </a:rPr>
              <a:t>Vetorial</a:t>
            </a:r>
            <a:r>
              <a:rPr lang="pt-BR" sz="2400" b="1" dirty="0">
                <a:solidFill>
                  <a:srgbClr val="FF6699"/>
                </a:solidFill>
              </a:rPr>
              <a:t> </a:t>
            </a:r>
            <a:r>
              <a:rPr lang="pt-BR" sz="2400" b="1" dirty="0"/>
              <a:t>– </a:t>
            </a:r>
            <a:r>
              <a:rPr lang="pt-BR" sz="2400" dirty="0"/>
              <a:t>Qualquer entidade ou </a:t>
            </a:r>
            <a:r>
              <a:rPr lang="pt-BR" sz="2400" dirty="0" smtClean="0"/>
              <a:t>elemento gráfico </a:t>
            </a:r>
            <a:r>
              <a:rPr lang="pt-BR" sz="2400" dirty="0"/>
              <a:t>de um mapa é reduzido a três formas básicas: pontos, linhas, áreas </a:t>
            </a:r>
            <a:r>
              <a:rPr lang="pt-BR" sz="2400" dirty="0" smtClean="0"/>
              <a:t>ou polígonos</a:t>
            </a:r>
            <a:r>
              <a:rPr lang="pt-BR" sz="2400" dirty="0"/>
              <a:t>.</a:t>
            </a:r>
            <a:endParaRPr kumimoji="1" lang="en-US" sz="2400" dirty="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245780" name="Picture 20" descr="C:\Users\tamires\Desktop\modelos de dados\Image1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818112"/>
            <a:ext cx="3059832" cy="2039888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509120"/>
            <a:ext cx="3348236" cy="230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opografia">
  <a:themeElements>
    <a:clrScheme name="Topografia 1">
      <a:dk1>
        <a:srgbClr val="000000"/>
      </a:dk1>
      <a:lt1>
        <a:srgbClr val="EAEAEA"/>
      </a:lt1>
      <a:dk2>
        <a:srgbClr val="3A585A"/>
      </a:dk2>
      <a:lt2>
        <a:srgbClr val="FFFFCC"/>
      </a:lt2>
      <a:accent1>
        <a:srgbClr val="499EAF"/>
      </a:accent1>
      <a:accent2>
        <a:srgbClr val="376D6C"/>
      </a:accent2>
      <a:accent3>
        <a:srgbClr val="AEB4B5"/>
      </a:accent3>
      <a:accent4>
        <a:srgbClr val="C8C8C8"/>
      </a:accent4>
      <a:accent5>
        <a:srgbClr val="B1CCD4"/>
      </a:accent5>
      <a:accent6>
        <a:srgbClr val="316261"/>
      </a:accent6>
      <a:hlink>
        <a:srgbClr val="CCFFCC"/>
      </a:hlink>
      <a:folHlink>
        <a:srgbClr val="CC9900"/>
      </a:folHlink>
    </a:clrScheme>
    <a:fontScheme name="Topografia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Topografia 1">
        <a:dk1>
          <a:srgbClr val="000000"/>
        </a:dk1>
        <a:lt1>
          <a:srgbClr val="EAEAEA"/>
        </a:lt1>
        <a:dk2>
          <a:srgbClr val="3A585A"/>
        </a:dk2>
        <a:lt2>
          <a:srgbClr val="FFFFCC"/>
        </a:lt2>
        <a:accent1>
          <a:srgbClr val="499EAF"/>
        </a:accent1>
        <a:accent2>
          <a:srgbClr val="376D6C"/>
        </a:accent2>
        <a:accent3>
          <a:srgbClr val="AEB4B5"/>
        </a:accent3>
        <a:accent4>
          <a:srgbClr val="C8C8C8"/>
        </a:accent4>
        <a:accent5>
          <a:srgbClr val="B1CCD4"/>
        </a:accent5>
        <a:accent6>
          <a:srgbClr val="316261"/>
        </a:accent6>
        <a:hlink>
          <a:srgbClr val="CC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ografia 2">
        <a:dk1>
          <a:srgbClr val="00172E"/>
        </a:dk1>
        <a:lt1>
          <a:srgbClr val="FFFFFF"/>
        </a:lt1>
        <a:dk2>
          <a:srgbClr val="003366"/>
        </a:dk2>
        <a:lt2>
          <a:srgbClr val="B2B2B2"/>
        </a:lt2>
        <a:accent1>
          <a:srgbClr val="91C6D1"/>
        </a:accent1>
        <a:accent2>
          <a:srgbClr val="D6E9EE"/>
        </a:accent2>
        <a:accent3>
          <a:srgbClr val="FFFFFF"/>
        </a:accent3>
        <a:accent4>
          <a:srgbClr val="001226"/>
        </a:accent4>
        <a:accent5>
          <a:srgbClr val="C7DFE5"/>
        </a:accent5>
        <a:accent6>
          <a:srgbClr val="C2D3D8"/>
        </a:accent6>
        <a:hlink>
          <a:srgbClr val="666699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grafia 3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grafia 4">
        <a:dk1>
          <a:srgbClr val="333333"/>
        </a:dk1>
        <a:lt1>
          <a:srgbClr val="C0D7D8"/>
        </a:lt1>
        <a:dk2>
          <a:srgbClr val="223C3E"/>
        </a:dk2>
        <a:lt2>
          <a:srgbClr val="809EA2"/>
        </a:lt2>
        <a:accent1>
          <a:srgbClr val="FFFFCC"/>
        </a:accent1>
        <a:accent2>
          <a:srgbClr val="E3ECED"/>
        </a:accent2>
        <a:accent3>
          <a:srgbClr val="DCE8E9"/>
        </a:accent3>
        <a:accent4>
          <a:srgbClr val="2A2A2A"/>
        </a:accent4>
        <a:accent5>
          <a:srgbClr val="FFFFE2"/>
        </a:accent5>
        <a:accent6>
          <a:srgbClr val="CED6D7"/>
        </a:accent6>
        <a:hlink>
          <a:srgbClr val="660066"/>
        </a:hlink>
        <a:folHlink>
          <a:srgbClr val="A98F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Office\Templates\Estruturas de apresentação\Topografia.pot</Template>
  <TotalTime>11584</TotalTime>
  <Words>1118</Words>
  <Application>Microsoft Office PowerPoint</Application>
  <PresentationFormat>Apresentação na tela (4:3)</PresentationFormat>
  <Paragraphs>115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Topografia</vt:lpstr>
      <vt:lpstr>Apresentação do PowerPoint</vt:lpstr>
      <vt:lpstr>Apresentação do PowerPoint</vt:lpstr>
      <vt:lpstr>INTRODUÇÃO</vt:lpstr>
      <vt:lpstr>EXEMPLO</vt:lpstr>
      <vt:lpstr>O que  há de comum??</vt:lpstr>
      <vt:lpstr>Paradigma dos quatro universos.</vt:lpstr>
      <vt:lpstr>O UNIVERSO CONCEITUAL</vt:lpstr>
      <vt:lpstr>UNIVERSO DE REPRESENTAÇÃO</vt:lpstr>
      <vt:lpstr>  REPRESENTAÇÃO DE DADOS GEOMÉTRICOS </vt:lpstr>
      <vt:lpstr>  Raster </vt:lpstr>
      <vt:lpstr>Apresentação do PowerPoint</vt:lpstr>
      <vt:lpstr>RESOLUÇÃO</vt:lpstr>
      <vt:lpstr>    Vetorial </vt:lpstr>
      <vt:lpstr>Apresentação do PowerPoint</vt:lpstr>
      <vt:lpstr>Atributos (categorias) </vt:lpstr>
      <vt:lpstr>Apresentação do PowerPoint</vt:lpstr>
      <vt:lpstr>Dimensões</vt:lpstr>
      <vt:lpstr>Matricial x Vetor</vt:lpstr>
      <vt:lpstr>Vetorial x Matricial</vt:lpstr>
      <vt:lpstr>VETORIAL &amp; MATRICIAL</vt:lpstr>
      <vt:lpstr>Apresentação do PowerPoint</vt:lpstr>
      <vt:lpstr>Apresentação do PowerPoint</vt:lpstr>
      <vt:lpstr>Apresentação do PowerPoint</vt:lpstr>
    </vt:vector>
  </TitlesOfParts>
  <Company>DEMIN-UFRGS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Representações Gráficas em Engenharia Ambiental</dc:title>
  <dc:creator>Convidado</dc:creator>
  <cp:lastModifiedBy>Alexandre Rosa</cp:lastModifiedBy>
  <cp:revision>142</cp:revision>
  <cp:lastPrinted>1601-01-01T00:00:00Z</cp:lastPrinted>
  <dcterms:created xsi:type="dcterms:W3CDTF">2000-10-17T09:14:45Z</dcterms:created>
  <dcterms:modified xsi:type="dcterms:W3CDTF">2014-06-13T14:56:21Z</dcterms:modified>
</cp:coreProperties>
</file>