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7"/>
  </p:handoutMasterIdLst>
  <p:sldIdLst>
    <p:sldId id="280" r:id="rId2"/>
    <p:sldId id="281" r:id="rId3"/>
    <p:sldId id="288" r:id="rId4"/>
    <p:sldId id="258" r:id="rId5"/>
    <p:sldId id="287" r:id="rId6"/>
    <p:sldId id="257" r:id="rId7"/>
    <p:sldId id="284" r:id="rId8"/>
    <p:sldId id="259" r:id="rId9"/>
    <p:sldId id="285" r:id="rId10"/>
    <p:sldId id="286" r:id="rId11"/>
    <p:sldId id="298" r:id="rId12"/>
    <p:sldId id="296" r:id="rId13"/>
    <p:sldId id="295" r:id="rId14"/>
    <p:sldId id="263" r:id="rId15"/>
    <p:sldId id="264" r:id="rId16"/>
    <p:sldId id="265" r:id="rId17"/>
    <p:sldId id="266" r:id="rId18"/>
    <p:sldId id="267" r:id="rId19"/>
    <p:sldId id="268" r:id="rId20"/>
    <p:sldId id="289" r:id="rId21"/>
    <p:sldId id="270" r:id="rId22"/>
    <p:sldId id="271" r:id="rId23"/>
    <p:sldId id="272" r:id="rId24"/>
    <p:sldId id="274" r:id="rId25"/>
    <p:sldId id="275" r:id="rId26"/>
    <p:sldId id="276" r:id="rId27"/>
    <p:sldId id="290" r:id="rId28"/>
    <p:sldId id="278" r:id="rId29"/>
    <p:sldId id="279" r:id="rId30"/>
    <p:sldId id="303" r:id="rId31"/>
    <p:sldId id="316" r:id="rId32"/>
    <p:sldId id="311" r:id="rId33"/>
    <p:sldId id="312" r:id="rId34"/>
    <p:sldId id="301" r:id="rId35"/>
    <p:sldId id="313" r:id="rId36"/>
    <p:sldId id="314" r:id="rId37"/>
    <p:sldId id="315" r:id="rId38"/>
    <p:sldId id="292" r:id="rId39"/>
    <p:sldId id="293" r:id="rId40"/>
    <p:sldId id="297" r:id="rId41"/>
    <p:sldId id="294" r:id="rId42"/>
    <p:sldId id="306" r:id="rId43"/>
    <p:sldId id="305" r:id="rId44"/>
    <p:sldId id="310" r:id="rId45"/>
    <p:sldId id="291" r:id="rId4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94" y="-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82947-B70C-40FD-9DEB-EE1B9598387A}" type="datetimeFigureOut">
              <a:rPr lang="pt-PT" smtClean="0"/>
              <a:t>09-08-2019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C2EF7-AEA9-482C-9142-69BDF530CA5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6779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1167-92F1-4FE0-BBE8-C37FBDD45FD2}" type="datetimeFigureOut">
              <a:rPr lang="pt-PT" smtClean="0"/>
              <a:t>09-08-2019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6B0-42DA-42DF-8D9A-C0E397ECF97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256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1167-92F1-4FE0-BBE8-C37FBDD45FD2}" type="datetimeFigureOut">
              <a:rPr lang="pt-PT" smtClean="0"/>
              <a:t>09-08-2019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6B0-42DA-42DF-8D9A-C0E397ECF97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971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1167-92F1-4FE0-BBE8-C37FBDD45FD2}" type="datetimeFigureOut">
              <a:rPr lang="pt-PT" smtClean="0"/>
              <a:t>09-08-2019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6B0-42DA-42DF-8D9A-C0E397ECF97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343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57200"/>
          </a:xfrm>
          <a:ln>
            <a:noFill/>
          </a:ln>
        </p:spPr>
        <p:txBody>
          <a:bodyPr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88" indent="-231775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98513" indent="-225425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84263" indent="-285750"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1167-92F1-4FE0-BBE8-C37FBDD45FD2}" type="datetimeFigureOut">
              <a:rPr lang="pt-PT" smtClean="0"/>
              <a:t>09-08-2019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6B0-42DA-42DF-8D9A-C0E397ECF97F}" type="slidenum">
              <a:rPr lang="pt-PT" smtClean="0"/>
              <a:t>‹#›</a:t>
            </a:fld>
            <a:endParaRPr lang="pt-PT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623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1167-92F1-4FE0-BBE8-C37FBDD45FD2}" type="datetimeFigureOut">
              <a:rPr lang="pt-PT" smtClean="0"/>
              <a:t>09-08-2019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6B0-42DA-42DF-8D9A-C0E397ECF97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166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1167-92F1-4FE0-BBE8-C37FBDD45FD2}" type="datetimeFigureOut">
              <a:rPr lang="pt-PT" smtClean="0"/>
              <a:t>09-08-2019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6B0-42DA-42DF-8D9A-C0E397ECF97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155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1167-92F1-4FE0-BBE8-C37FBDD45FD2}" type="datetimeFigureOut">
              <a:rPr lang="pt-PT" smtClean="0"/>
              <a:t>09-08-2019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6B0-42DA-42DF-8D9A-C0E397ECF97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395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1167-92F1-4FE0-BBE8-C37FBDD45FD2}" type="datetimeFigureOut">
              <a:rPr lang="pt-PT" smtClean="0"/>
              <a:t>09-08-2019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6B0-42DA-42DF-8D9A-C0E397ECF97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522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1167-92F1-4FE0-BBE8-C37FBDD45FD2}" type="datetimeFigureOut">
              <a:rPr lang="pt-PT" smtClean="0"/>
              <a:t>09-08-2019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6B0-42DA-42DF-8D9A-C0E397ECF97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025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1167-92F1-4FE0-BBE8-C37FBDD45FD2}" type="datetimeFigureOut">
              <a:rPr lang="pt-PT" smtClean="0"/>
              <a:t>09-08-2019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6B0-42DA-42DF-8D9A-C0E397ECF97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579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1167-92F1-4FE0-BBE8-C37FBDD45FD2}" type="datetimeFigureOut">
              <a:rPr lang="pt-PT" smtClean="0"/>
              <a:t>09-08-2019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6B0-42DA-42DF-8D9A-C0E397ECF97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05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81167-92F1-4FE0-BBE8-C37FBDD45FD2}" type="datetimeFigureOut">
              <a:rPr lang="pt-PT" smtClean="0"/>
              <a:t>09-08-2019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FF6B0-42DA-42DF-8D9A-C0E397ECF97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920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962400"/>
            <a:ext cx="6781800" cy="533400"/>
          </a:xfrm>
        </p:spPr>
        <p:txBody>
          <a:bodyPr>
            <a:noAutofit/>
          </a:bodyPr>
          <a:lstStyle/>
          <a:p>
            <a:r>
              <a:rPr lang="pt-PT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Cartografia e SIG</a:t>
            </a:r>
            <a:endParaRPr lang="pt-PT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2362200" cy="2971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581400" y="5257800"/>
            <a:ext cx="4164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para o Curso de Engenharia Ambiental</a:t>
            </a:r>
          </a:p>
          <a:p>
            <a:r>
              <a:rPr lang="pt-PT" i="1" dirty="0" smtClean="0">
                <a:latin typeface="Arial" panose="020B0604020202020204" pitchFamily="34" charset="0"/>
                <a:cs typeface="Arial" panose="020B0604020202020204" pitchFamily="34" charset="0"/>
              </a:rPr>
              <a:t>2º Ano, 2019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387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Cartografia temática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0" dirty="0" smtClean="0"/>
              <a:t>Mapeamento de temas específicos</a:t>
            </a:r>
          </a:p>
          <a:p>
            <a:r>
              <a:rPr lang="pt-PT" b="0" dirty="0" smtClean="0"/>
              <a:t>Diz o que, onde e como ocorre determinado fenómeno geográfico, utilizando símbolos gráficos </a:t>
            </a:r>
          </a:p>
          <a:p>
            <a:r>
              <a:rPr lang="pt-PT" b="0" dirty="0" smtClean="0"/>
              <a:t>Ex.: Mapas de relevo, clima, biodiversidade, hidrologia …. (da área de influencia de um projecto, ou uma área qualquer de interesse particular: um distrito, autarquia,…) </a:t>
            </a:r>
          </a:p>
          <a:p>
            <a:r>
              <a:rPr lang="pt-PT" b="0" dirty="0" smtClean="0"/>
              <a:t>A preocupação maior é com o conteúdo que é apresentado</a:t>
            </a:r>
            <a:endParaRPr lang="pt-PT" b="0" dirty="0"/>
          </a:p>
        </p:txBody>
      </p:sp>
    </p:spTree>
    <p:extLst>
      <p:ext uri="{BB962C8B-B14F-4D97-AF65-F5344CB8AC3E}">
        <p14:creationId xmlns:p14="http://schemas.microsoft.com/office/powerpoint/2010/main" val="16810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Cartografia temática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PT" sz="1800" dirty="0" smtClean="0"/>
              <a:t>TEMAS VARIADOS, Exemplos:</a:t>
            </a:r>
          </a:p>
          <a:p>
            <a:r>
              <a:rPr lang="pt-PT" sz="1800" dirty="0" smtClean="0"/>
              <a:t>Mapas Físicos:</a:t>
            </a:r>
            <a:endParaRPr lang="pt-PT" sz="1800" b="0" dirty="0" smtClean="0"/>
          </a:p>
          <a:p>
            <a:pPr lvl="1">
              <a:spcBef>
                <a:spcPts val="0"/>
              </a:spcBef>
            </a:pPr>
            <a:r>
              <a:rPr lang="pt-PT" sz="1600" b="0" dirty="0" smtClean="0"/>
              <a:t>Mapa geomorfológico – representa as características do relevo de uma região. </a:t>
            </a:r>
          </a:p>
          <a:p>
            <a:pPr lvl="1">
              <a:spcBef>
                <a:spcPts val="0"/>
              </a:spcBef>
            </a:pPr>
            <a:r>
              <a:rPr lang="pt-PT" sz="1600" b="0" dirty="0" smtClean="0"/>
              <a:t>Mapa climático - indica os tipos de clima que actuam sobre uma região. </a:t>
            </a:r>
          </a:p>
          <a:p>
            <a:pPr lvl="1">
              <a:spcBef>
                <a:spcPts val="0"/>
              </a:spcBef>
            </a:pPr>
            <a:r>
              <a:rPr lang="pt-PT" sz="1600" b="0" dirty="0" smtClean="0"/>
              <a:t>Mapa hidrográfico – mostra os rios e bacias que cortam uma região. </a:t>
            </a:r>
          </a:p>
          <a:p>
            <a:pPr lvl="1">
              <a:spcBef>
                <a:spcPts val="0"/>
              </a:spcBef>
            </a:pPr>
            <a:r>
              <a:rPr lang="pt-PT" sz="1600" b="0" dirty="0" smtClean="0"/>
              <a:t>Mapa biogeográfico - apontam os tipos de vegetação que cobrem uma determinada localização </a:t>
            </a:r>
          </a:p>
          <a:p>
            <a:r>
              <a:rPr lang="pt-PT" sz="1800" dirty="0" smtClean="0"/>
              <a:t>Mapas Humanos</a:t>
            </a:r>
            <a:r>
              <a:rPr lang="pt-PT" sz="1800" b="0" dirty="0" smtClean="0"/>
              <a:t>: </a:t>
            </a:r>
          </a:p>
          <a:p>
            <a:pPr lvl="1">
              <a:spcBef>
                <a:spcPts val="0"/>
              </a:spcBef>
            </a:pPr>
            <a:r>
              <a:rPr lang="pt-PT" sz="1600" b="0" dirty="0" smtClean="0"/>
              <a:t>Mapa politico - aponta a divisão do território em países, estados, regiões, municípios. </a:t>
            </a:r>
          </a:p>
          <a:p>
            <a:pPr lvl="1">
              <a:spcBef>
                <a:spcPts val="0"/>
              </a:spcBef>
            </a:pPr>
            <a:r>
              <a:rPr lang="pt-PT" sz="1600" b="0" dirty="0" smtClean="0"/>
              <a:t>Mapa económico - indica as actividades produtivas do homem em determinada região. </a:t>
            </a:r>
          </a:p>
          <a:p>
            <a:pPr lvl="1">
              <a:spcBef>
                <a:spcPts val="0"/>
              </a:spcBef>
            </a:pPr>
            <a:r>
              <a:rPr lang="pt-PT" sz="1600" b="0" dirty="0" smtClean="0"/>
              <a:t>Mapa demográfico - apresenta a distribuição da população em determinada região </a:t>
            </a:r>
          </a:p>
          <a:p>
            <a:pPr lvl="1">
              <a:spcBef>
                <a:spcPts val="0"/>
              </a:spcBef>
            </a:pPr>
            <a:r>
              <a:rPr lang="pt-PT" sz="1600" b="0" dirty="0" smtClean="0"/>
              <a:t>Mapa histórico - apresenta as mudanças históricas ocorridas em determinada região. </a:t>
            </a:r>
          </a:p>
          <a:p>
            <a:pPr lvl="1">
              <a:spcBef>
                <a:spcPts val="0"/>
              </a:spcBef>
            </a:pPr>
            <a:r>
              <a:rPr lang="pt-PT" sz="1600" b="0" dirty="0" smtClean="0"/>
              <a:t>Mapa rodoviário - estuda as rodovias e as estradas de um país. </a:t>
            </a:r>
          </a:p>
          <a:p>
            <a:pPr lvl="1">
              <a:spcBef>
                <a:spcPts val="0"/>
              </a:spcBef>
            </a:pPr>
            <a:r>
              <a:rPr lang="pt-PT" sz="1600" b="0" dirty="0" smtClean="0"/>
              <a:t>Mapa topográfico - estuda o relevo em níveis de altura (também inclui os rios mais importantes do local).</a:t>
            </a:r>
          </a:p>
        </p:txBody>
      </p:sp>
    </p:spTree>
    <p:extLst>
      <p:ext uri="{BB962C8B-B14F-4D97-AF65-F5344CB8AC3E}">
        <p14:creationId xmlns:p14="http://schemas.microsoft.com/office/powerpoint/2010/main" val="27592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 descr="C:\ArcMap\Trabalho Pos-Laboral\SussundengaRio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89874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9025" y="76200"/>
            <a:ext cx="36900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PT" b="1" dirty="0" smtClean="0"/>
              <a:t>Hidrologia – Distrito de Sussundenga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5992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0" descr="C:\ArcMap\Trabalho Pos-Laboral\Solo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11" descr="C:\ArcMap\Trabalho Pos-Laboral\vegetacao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00300"/>
            <a:ext cx="5943600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9025" y="76200"/>
            <a:ext cx="32071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PT" b="1" dirty="0" smtClean="0"/>
              <a:t>Solos – Distrito de Sussundenga</a:t>
            </a:r>
            <a:endParaRPr lang="pt-PT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07975" y="2436257"/>
            <a:ext cx="36877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PT" b="1" dirty="0" smtClean="0"/>
              <a:t>Vegetação – Distrito de Sussundenga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42686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628650"/>
            <a:ext cx="789622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49126" y="690327"/>
            <a:ext cx="7675896" cy="4526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representação cartográfica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762000"/>
            <a:ext cx="81534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49126" y="1147527"/>
            <a:ext cx="7675896" cy="4526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representação cartográfica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49126" y="766527"/>
            <a:ext cx="7675896" cy="4526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representação cartográfica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4" y="1295400"/>
            <a:ext cx="749617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3" r="46284" b="39642"/>
          <a:stretch/>
        </p:blipFill>
        <p:spPr bwMode="auto">
          <a:xfrm>
            <a:off x="5334000" y="1295400"/>
            <a:ext cx="3810000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0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828675"/>
            <a:ext cx="76581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49126" y="842727"/>
            <a:ext cx="7675896" cy="4526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representação cartográfica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00088"/>
            <a:ext cx="75723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49126" y="742950"/>
            <a:ext cx="7675896" cy="4526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representação cartográfica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14363"/>
            <a:ext cx="794385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49126" y="690327"/>
            <a:ext cx="7675896" cy="4526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Cartografia Digital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0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Autofit/>
          </a:bodyPr>
          <a:lstStyle/>
          <a:p>
            <a:pPr algn="l"/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Tema 1: Introdução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Cartografia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e aos </a:t>
            </a:r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Informação Geográfica &amp; Leitura de Mapas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7162800" cy="4525963"/>
          </a:xfrm>
        </p:spPr>
        <p:txBody>
          <a:bodyPr>
            <a:norm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Cartografia</a:t>
            </a:r>
          </a:p>
          <a:p>
            <a:pPr lvl="2"/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Os grandes componentes da cartografia</a:t>
            </a:r>
          </a:p>
          <a:p>
            <a:pPr lvl="2"/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Classificação dos mapas</a:t>
            </a:r>
          </a:p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de informação Geografia</a:t>
            </a:r>
          </a:p>
          <a:p>
            <a:pPr lvl="2"/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Dados espaciais (vectorial, raster)</a:t>
            </a:r>
          </a:p>
          <a:p>
            <a:pPr lvl="2"/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Projecções cartográficas</a:t>
            </a:r>
          </a:p>
          <a:p>
            <a:pPr lvl="2"/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de coordenadas</a:t>
            </a:r>
          </a:p>
          <a:p>
            <a:pPr lvl="2"/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Modelos de representação da Terra</a:t>
            </a:r>
          </a:p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Leitura e interpretação de mapas</a:t>
            </a:r>
          </a:p>
        </p:txBody>
      </p:sp>
    </p:spTree>
    <p:extLst>
      <p:ext uri="{BB962C8B-B14F-4D97-AF65-F5344CB8AC3E}">
        <p14:creationId xmlns:p14="http://schemas.microsoft.com/office/powerpoint/2010/main" val="35900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5334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pt-PT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Informação Geográfica</a:t>
            </a:r>
          </a:p>
          <a:p>
            <a:pPr algn="l"/>
            <a:endParaRPr lang="pt-P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38175"/>
            <a:ext cx="79057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5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52463"/>
            <a:ext cx="78771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3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52463"/>
            <a:ext cx="785812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7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590550"/>
            <a:ext cx="783907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8175"/>
            <a:ext cx="78962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49126" y="690327"/>
            <a:ext cx="7675896" cy="4526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de Informação Geográfica – Histórico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8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8625"/>
            <a:ext cx="77724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2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562600"/>
            <a:ext cx="5715000" cy="533400"/>
          </a:xfrm>
          <a:solidFill>
            <a:schemeClr val="bg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algn="r"/>
            <a:r>
              <a:rPr lang="pt-PT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Espaciais</a:t>
            </a:r>
          </a:p>
          <a:p>
            <a:pPr algn="r"/>
            <a:endParaRPr lang="pt-P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4838"/>
            <a:ext cx="79248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4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76275"/>
            <a:ext cx="785812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1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5257800"/>
            <a:ext cx="6400800" cy="533400"/>
          </a:xfrm>
          <a:solidFill>
            <a:schemeClr val="bg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algn="r"/>
            <a:r>
              <a:rPr lang="pt-PT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Cartografia</a:t>
            </a:r>
          </a:p>
        </p:txBody>
      </p:sp>
    </p:spTree>
    <p:extLst>
      <p:ext uri="{BB962C8B-B14F-4D97-AF65-F5344CB8AC3E}">
        <p14:creationId xmlns:p14="http://schemas.microsoft.com/office/powerpoint/2010/main" val="42099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Dados espaciais (vectorial, raster, alfanuméricos)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765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Dados espaciais (vectorial, raster, alfanuméricos)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070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Projecções cartográficas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pt-PT" dirty="0" smtClean="0"/>
              <a:t>Projecção cartográfica </a:t>
            </a:r>
            <a:r>
              <a:rPr lang="pt-PT" b="0" dirty="0"/>
              <a:t>é definida como um tipo de traçado sistemático de linhas numa superfície plana, destinado à representação de paralelos de latitude e meridianos de longitude da Terra ou de parte dela, sendo a base para a construção dos MAPAS. </a:t>
            </a:r>
            <a:endParaRPr lang="pt-PT" b="0" dirty="0" smtClean="0"/>
          </a:p>
          <a:p>
            <a:r>
              <a:rPr lang="pt-PT" b="0" dirty="0" smtClean="0"/>
              <a:t>A </a:t>
            </a:r>
            <a:r>
              <a:rPr lang="pt-PT" b="0" dirty="0"/>
              <a:t>representação da superfície terrestre em mapas, nunca será isenta de distorções. Nesse sentido, as </a:t>
            </a:r>
            <a:r>
              <a:rPr lang="pt-PT" b="0" dirty="0" smtClean="0"/>
              <a:t>projecções </a:t>
            </a:r>
            <a:r>
              <a:rPr lang="pt-PT" b="0" dirty="0"/>
              <a:t>cartográficas são desenvolvidas para minimizarem as imperfeições dos mapas e proporcionarem maior rigor científico à cartografia</a:t>
            </a:r>
            <a:r>
              <a:rPr lang="pt-PT" b="0" dirty="0" smtClean="0"/>
              <a:t>.</a:t>
            </a:r>
          </a:p>
          <a:p>
            <a:r>
              <a:rPr lang="pt-PT" b="0" dirty="0" smtClean="0"/>
              <a:t>Todo </a:t>
            </a:r>
            <a:r>
              <a:rPr lang="pt-PT" b="0" dirty="0"/>
              <a:t>planisfério apresenta distorções, pois é impossível representar perfeitamente uma superfície esférica em um plano. </a:t>
            </a:r>
            <a:endParaRPr lang="pt-PT" b="0" dirty="0" smtClean="0"/>
          </a:p>
          <a:p>
            <a:r>
              <a:rPr lang="pt-PT" b="0" dirty="0" smtClean="0"/>
              <a:t>Cabe </a:t>
            </a:r>
            <a:r>
              <a:rPr lang="pt-PT" b="0" dirty="0"/>
              <a:t>a quem confecciona o mapa, optar qual a característica será mantida. </a:t>
            </a:r>
            <a:endParaRPr lang="pt-PT" b="0" dirty="0" smtClean="0"/>
          </a:p>
          <a:p>
            <a:r>
              <a:rPr lang="pt-PT" b="0" dirty="0" smtClean="0"/>
              <a:t>Quanto </a:t>
            </a:r>
            <a:r>
              <a:rPr lang="pt-PT" b="0" dirty="0"/>
              <a:t>à técnica empregada na sua confecção, as </a:t>
            </a:r>
            <a:r>
              <a:rPr lang="pt-PT" b="0" dirty="0" smtClean="0"/>
              <a:t>projecções podem </a:t>
            </a:r>
            <a:r>
              <a:rPr lang="pt-PT" b="0" dirty="0"/>
              <a:t>ser : </a:t>
            </a:r>
            <a:r>
              <a:rPr lang="pt-PT" dirty="0"/>
              <a:t>Cilíndrica , </a:t>
            </a:r>
            <a:r>
              <a:rPr lang="pt-PT" dirty="0" smtClean="0"/>
              <a:t>Cónica, </a:t>
            </a:r>
            <a:r>
              <a:rPr lang="pt-PT" dirty="0"/>
              <a:t>Azimutal </a:t>
            </a:r>
          </a:p>
        </p:txBody>
      </p:sp>
    </p:spTree>
    <p:extLst>
      <p:ext uri="{BB962C8B-B14F-4D97-AF65-F5344CB8AC3E}">
        <p14:creationId xmlns:p14="http://schemas.microsoft.com/office/powerpoint/2010/main" val="7036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Projecções cartográficas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PT" sz="2000" dirty="0" smtClean="0"/>
              <a:t>SUPERFÍCIE </a:t>
            </a:r>
            <a:r>
              <a:rPr lang="pt-PT" sz="2000" dirty="0"/>
              <a:t>DE </a:t>
            </a:r>
            <a:r>
              <a:rPr lang="pt-PT" sz="2000" dirty="0" smtClean="0"/>
              <a:t>PROJECÇÃO </a:t>
            </a:r>
          </a:p>
          <a:p>
            <a:pPr lvl="1"/>
            <a:r>
              <a:rPr lang="pt-PT" sz="1800" dirty="0" smtClean="0"/>
              <a:t>Projecção </a:t>
            </a:r>
            <a:r>
              <a:rPr lang="pt-PT" sz="1800" dirty="0"/>
              <a:t>Azimutal</a:t>
            </a:r>
            <a:r>
              <a:rPr lang="pt-PT" sz="1800" b="0" dirty="0"/>
              <a:t>: Também chamada de </a:t>
            </a:r>
            <a:r>
              <a:rPr lang="pt-PT" sz="1800" b="0" dirty="0" smtClean="0"/>
              <a:t>Projecção </a:t>
            </a:r>
            <a:r>
              <a:rPr lang="pt-PT" sz="1800" b="0" dirty="0"/>
              <a:t>Plana, é um tipo de </a:t>
            </a:r>
            <a:r>
              <a:rPr lang="pt-PT" sz="1800" b="0" dirty="0" smtClean="0"/>
              <a:t>projecção </a:t>
            </a:r>
            <a:r>
              <a:rPr lang="pt-PT" sz="1800" b="0" dirty="0"/>
              <a:t>usada </a:t>
            </a:r>
            <a:r>
              <a:rPr lang="pt-PT" sz="1800" b="0" dirty="0" smtClean="0"/>
              <a:t>comummente </a:t>
            </a:r>
            <a:r>
              <a:rPr lang="pt-PT" sz="1800" b="0" dirty="0"/>
              <a:t>para representação das áreas polares pois parte sempre de um ponto para a representação </a:t>
            </a:r>
            <a:r>
              <a:rPr lang="pt-PT" sz="1800" b="0" dirty="0" smtClean="0"/>
              <a:t>da (</a:t>
            </a:r>
            <a:r>
              <a:rPr lang="pt-PT" sz="1800" b="0" dirty="0"/>
              <a:t>s) </a:t>
            </a:r>
            <a:r>
              <a:rPr lang="pt-PT" sz="1800" b="0" dirty="0" smtClean="0"/>
              <a:t>área (</a:t>
            </a:r>
            <a:r>
              <a:rPr lang="pt-PT" sz="1800" b="0" dirty="0"/>
              <a:t>s), por isso é usado para pequenas áreas. Pode ser de três tipos: Polar, Equatorial e Oblíqua (chamada também de horizontal). </a:t>
            </a:r>
          </a:p>
          <a:p>
            <a:pPr lvl="1"/>
            <a:r>
              <a:rPr lang="pt-PT" sz="1800" dirty="0" smtClean="0"/>
              <a:t>Projecção cónica</a:t>
            </a:r>
            <a:r>
              <a:rPr lang="pt-PT" sz="1800" b="0" dirty="0" smtClean="0"/>
              <a:t>: </a:t>
            </a:r>
            <a:r>
              <a:rPr lang="pt-PT" sz="1800" b="0" dirty="0"/>
              <a:t>A superfície terrestre é representada num cone envolvendo o globo terrestre. Os paralelos formam círculos concêntricos e os meridianos são linhas </a:t>
            </a:r>
            <a:r>
              <a:rPr lang="pt-PT" sz="1800" b="0" dirty="0" smtClean="0"/>
              <a:t>rectas </a:t>
            </a:r>
            <a:r>
              <a:rPr lang="pt-PT" sz="1800" b="0" dirty="0"/>
              <a:t>que convergem para os </a:t>
            </a:r>
            <a:r>
              <a:rPr lang="pt-PT" sz="1800" b="0" dirty="0" smtClean="0"/>
              <a:t>pólos. </a:t>
            </a:r>
            <a:r>
              <a:rPr lang="pt-PT" sz="1800" b="0" dirty="0"/>
              <a:t>As deformações ocorrem conforme se afastam do paralelo padrão (paralelo de </a:t>
            </a:r>
            <a:r>
              <a:rPr lang="pt-PT" sz="1800" b="0" dirty="0" smtClean="0"/>
              <a:t>contacto </a:t>
            </a:r>
            <a:r>
              <a:rPr lang="pt-PT" sz="1800" b="0" dirty="0"/>
              <a:t>com o cone). A </a:t>
            </a:r>
            <a:r>
              <a:rPr lang="pt-PT" sz="1800" b="0" dirty="0" smtClean="0"/>
              <a:t>projecção </a:t>
            </a:r>
            <a:r>
              <a:rPr lang="pt-PT" sz="1800" b="0" dirty="0"/>
              <a:t>é utilizada para representar áreas continentais (como regiões e continentes). </a:t>
            </a:r>
          </a:p>
          <a:p>
            <a:pPr lvl="1"/>
            <a:r>
              <a:rPr lang="pt-PT" sz="1800" dirty="0" smtClean="0"/>
              <a:t>Projecção </a:t>
            </a:r>
            <a:r>
              <a:rPr lang="pt-PT" sz="1800" dirty="0"/>
              <a:t>cilíndrica</a:t>
            </a:r>
            <a:r>
              <a:rPr lang="pt-PT" sz="1800" b="0" dirty="0"/>
              <a:t>: A superfície terrestre é representada num cilindro envolvendo o globo terrestre. Os paralelos e os meridianos são linhas </a:t>
            </a:r>
            <a:r>
              <a:rPr lang="pt-PT" sz="1800" b="0" dirty="0" smtClean="0"/>
              <a:t>rectas </a:t>
            </a:r>
            <a:r>
              <a:rPr lang="pt-PT" sz="1800" b="0" dirty="0"/>
              <a:t>que convergem entre si. As deformações ocorrem conforme se aumentam as latitudes, tendo a chegar ao infinito. É </a:t>
            </a:r>
            <a:r>
              <a:rPr lang="pt-PT" sz="1800" b="0" dirty="0" smtClean="0"/>
              <a:t>comummente </a:t>
            </a:r>
            <a:r>
              <a:rPr lang="pt-PT" sz="1800" b="0" dirty="0"/>
              <a:t>utilizada para representações do globo, como </a:t>
            </a:r>
            <a:r>
              <a:rPr lang="pt-PT" sz="1800" b="0" dirty="0" err="1"/>
              <a:t>mapas-mundí</a:t>
            </a:r>
            <a:r>
              <a:rPr lang="pt-PT" sz="1800" b="0" dirty="0" smtClean="0"/>
              <a:t>.</a:t>
            </a:r>
            <a:endParaRPr lang="pt-PT" sz="1800" b="0" dirty="0"/>
          </a:p>
        </p:txBody>
      </p:sp>
    </p:spTree>
    <p:extLst>
      <p:ext uri="{BB962C8B-B14F-4D97-AF65-F5344CB8AC3E}">
        <p14:creationId xmlns:p14="http://schemas.microsoft.com/office/powerpoint/2010/main" val="36934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Projecções cartográficas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295400"/>
            <a:ext cx="85725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4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Sistemas de coordenadas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b="0" dirty="0" smtClean="0"/>
              <a:t>Permite </a:t>
            </a:r>
            <a:r>
              <a:rPr lang="pt-PT" b="0" dirty="0"/>
              <a:t>a localização </a:t>
            </a:r>
            <a:r>
              <a:rPr lang="pt-PT" b="0" dirty="0" smtClean="0"/>
              <a:t>exacta </a:t>
            </a:r>
            <a:r>
              <a:rPr lang="pt-PT" b="0" dirty="0"/>
              <a:t>para qualquer ponto na superfície do globo terrestre. </a:t>
            </a:r>
            <a:endParaRPr lang="pt-PT" b="0" dirty="0" smtClean="0"/>
          </a:p>
          <a:p>
            <a:r>
              <a:rPr lang="pt-PT" b="0" dirty="0" smtClean="0"/>
              <a:t>Neste </a:t>
            </a:r>
            <a:r>
              <a:rPr lang="pt-PT" b="0" dirty="0"/>
              <a:t>sistema, o globo é dividido em </a:t>
            </a:r>
            <a:r>
              <a:rPr lang="pt-PT" b="0" dirty="0" smtClean="0"/>
              <a:t>Latitude, </a:t>
            </a:r>
            <a:r>
              <a:rPr lang="pt-PT" b="0" dirty="0"/>
              <a:t>que vão de 0 a 90 graus </a:t>
            </a:r>
            <a:r>
              <a:rPr lang="pt-PT" b="0" dirty="0" smtClean="0"/>
              <a:t>(Norte ou Sul) </a:t>
            </a:r>
            <a:r>
              <a:rPr lang="pt-PT" b="0" dirty="0"/>
              <a:t>e </a:t>
            </a:r>
            <a:r>
              <a:rPr lang="pt-PT" b="0" dirty="0" smtClean="0"/>
              <a:t>Longitude, </a:t>
            </a:r>
            <a:r>
              <a:rPr lang="pt-PT" b="0" dirty="0"/>
              <a:t>que vão de 0 a 180 graus </a:t>
            </a:r>
            <a:r>
              <a:rPr lang="pt-PT" b="0" dirty="0" smtClean="0"/>
              <a:t>(Leste ou Oeste).</a:t>
            </a:r>
          </a:p>
          <a:p>
            <a:r>
              <a:rPr lang="pt-PT" b="0" dirty="0" smtClean="0"/>
              <a:t>Para </a:t>
            </a:r>
            <a:r>
              <a:rPr lang="pt-PT" b="0" dirty="0"/>
              <a:t>as LONGITUDES, o valor de cada unidade é bem definido, pois a metade do grande círculo tem </a:t>
            </a:r>
            <a:r>
              <a:rPr lang="pt-PT" b="0" dirty="0" smtClean="0"/>
              <a:t>20003,93 km</a:t>
            </a:r>
            <a:r>
              <a:rPr lang="pt-PT" b="0" dirty="0"/>
              <a:t>, dividindo este último por 180, conclui-se que um grau (°) equivale a 111,133 </a:t>
            </a:r>
            <a:r>
              <a:rPr lang="pt-PT" b="0" dirty="0" smtClean="0"/>
              <a:t>km.</a:t>
            </a:r>
          </a:p>
          <a:p>
            <a:r>
              <a:rPr lang="pt-PT" b="0" dirty="0" smtClean="0"/>
              <a:t>Dividindo </a:t>
            </a:r>
            <a:r>
              <a:rPr lang="pt-PT" b="0" dirty="0"/>
              <a:t>um grau por 60, toma-se que um minuto (') equivale a 1852,22 m (valor praticamente idêntico ao da milha náutica). </a:t>
            </a:r>
            <a:endParaRPr lang="pt-PT" b="0" dirty="0" smtClean="0"/>
          </a:p>
          <a:p>
            <a:r>
              <a:rPr lang="pt-PT" b="0" dirty="0" smtClean="0"/>
              <a:t>Dividindo </a:t>
            </a:r>
            <a:r>
              <a:rPr lang="pt-PT" b="0" dirty="0"/>
              <a:t>um minuto por 60, tem-se que um segundo (") equivale a </a:t>
            </a:r>
            <a:r>
              <a:rPr lang="pt-PT" b="0" dirty="0" err="1" smtClean="0"/>
              <a:t>30,87m</a:t>
            </a:r>
            <a:endParaRPr lang="pt-PT" b="0" dirty="0" smtClean="0"/>
          </a:p>
          <a:p>
            <a:r>
              <a:rPr lang="pt-PT" b="0" dirty="0" smtClean="0"/>
              <a:t>Para </a:t>
            </a:r>
            <a:r>
              <a:rPr lang="pt-PT" b="0" dirty="0"/>
              <a:t>as </a:t>
            </a:r>
            <a:r>
              <a:rPr lang="pt-PT" b="0" dirty="0" err="1"/>
              <a:t>LAITUDES</a:t>
            </a:r>
            <a:r>
              <a:rPr lang="pt-PT" b="0" dirty="0"/>
              <a:t>, há um valor específico para cada posição, que aumenta de 0 na LINHA DO EQUADOR até aos PÓLOS, onde está o seu valor máximo (90º de amplitude do ângulo).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707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5"/>
          <a:stretch/>
        </p:blipFill>
        <p:spPr bwMode="auto">
          <a:xfrm>
            <a:off x="1219200" y="1066800"/>
            <a:ext cx="70866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16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7" y="1693704"/>
            <a:ext cx="7588715" cy="479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5525" y="216376"/>
            <a:ext cx="75988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Quais </a:t>
            </a:r>
            <a:r>
              <a:rPr lang="pt-PT" dirty="0"/>
              <a:t>são as coordenadas geográficas dos lugares representados pelas letras? </a:t>
            </a:r>
            <a:endParaRPr lang="pt-PT" dirty="0" smtClean="0"/>
          </a:p>
          <a:p>
            <a:r>
              <a:rPr lang="pt-PT" dirty="0" smtClean="0"/>
              <a:t>A </a:t>
            </a:r>
            <a:r>
              <a:rPr lang="pt-PT" dirty="0"/>
              <a:t>= Latitude 50º Norte, Longitude 100º Oeste; </a:t>
            </a:r>
            <a:endParaRPr lang="pt-PT" dirty="0" smtClean="0"/>
          </a:p>
          <a:p>
            <a:r>
              <a:rPr lang="pt-PT" dirty="0" smtClean="0"/>
              <a:t>B </a:t>
            </a:r>
            <a:r>
              <a:rPr lang="pt-PT" dirty="0"/>
              <a:t>= Latitude </a:t>
            </a:r>
            <a:r>
              <a:rPr lang="pt-PT" dirty="0" err="1"/>
              <a:t>40ºNorte</a:t>
            </a:r>
            <a:r>
              <a:rPr lang="pt-PT" dirty="0"/>
              <a:t> , Longitude 80º Leste; </a:t>
            </a:r>
            <a:endParaRPr lang="pt-PT" dirty="0" smtClean="0"/>
          </a:p>
          <a:p>
            <a:r>
              <a:rPr lang="pt-PT" dirty="0" smtClean="0"/>
              <a:t>C </a:t>
            </a:r>
            <a:r>
              <a:rPr lang="pt-PT" dirty="0"/>
              <a:t>= Latitude 20º Sul, Longitude 40º Oeste; </a:t>
            </a:r>
            <a:endParaRPr lang="pt-PT" dirty="0" smtClean="0"/>
          </a:p>
          <a:p>
            <a:r>
              <a:rPr lang="pt-PT" dirty="0" smtClean="0"/>
              <a:t>D </a:t>
            </a:r>
            <a:r>
              <a:rPr lang="pt-PT" dirty="0"/>
              <a:t>= Latitude 10º Sul, Longitude 20º Leste. </a:t>
            </a:r>
          </a:p>
        </p:txBody>
      </p:sp>
    </p:spTree>
    <p:extLst>
      <p:ext uri="{BB962C8B-B14F-4D97-AF65-F5344CB8AC3E}">
        <p14:creationId xmlns:p14="http://schemas.microsoft.com/office/powerpoint/2010/main" val="17983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5181600"/>
            <a:ext cx="6021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Leitura e Interpretação dos Mapas</a:t>
            </a:r>
            <a:endParaRPr lang="pt-PT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6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Leitura e Interpretação dos Mapas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pt-PT" b="0" dirty="0" smtClean="0"/>
              <a:t>O objectivo </a:t>
            </a:r>
            <a:r>
              <a:rPr lang="pt-PT" b="0" dirty="0"/>
              <a:t>fundamental da cartografia </a:t>
            </a:r>
            <a:r>
              <a:rPr lang="pt-PT" b="0" dirty="0" smtClean="0"/>
              <a:t>é comunicar </a:t>
            </a:r>
            <a:r>
              <a:rPr lang="pt-PT" b="0" dirty="0"/>
              <a:t>através dos </a:t>
            </a:r>
            <a:r>
              <a:rPr lang="pt-PT" b="0" dirty="0" smtClean="0"/>
              <a:t>mapas.</a:t>
            </a:r>
          </a:p>
          <a:p>
            <a:r>
              <a:rPr lang="pt-PT" b="0" dirty="0" smtClean="0"/>
              <a:t>Para </a:t>
            </a:r>
            <a:r>
              <a:rPr lang="pt-PT" b="0" dirty="0"/>
              <a:t>ajudar o leitor </a:t>
            </a:r>
            <a:r>
              <a:rPr lang="pt-PT" b="0" dirty="0" smtClean="0"/>
              <a:t>a entender </a:t>
            </a:r>
            <a:r>
              <a:rPr lang="pt-PT" b="0" dirty="0"/>
              <a:t>o que apresenta o mapa, alguns </a:t>
            </a:r>
            <a:r>
              <a:rPr lang="pt-PT" b="0" dirty="0" smtClean="0"/>
              <a:t>padrões cartográficos </a:t>
            </a:r>
            <a:r>
              <a:rPr lang="pt-PT" b="0" dirty="0"/>
              <a:t>têm sido estabelecidos por </a:t>
            </a:r>
            <a:r>
              <a:rPr lang="pt-PT" b="0" dirty="0" smtClean="0"/>
              <a:t>vários séculos</a:t>
            </a:r>
            <a:r>
              <a:rPr lang="pt-PT" b="0" dirty="0"/>
              <a:t>. </a:t>
            </a:r>
            <a:endParaRPr lang="pt-PT" b="0" dirty="0" smtClean="0"/>
          </a:p>
          <a:p>
            <a:pPr lvl="1"/>
            <a:r>
              <a:rPr lang="pt-PT" b="0" dirty="0" smtClean="0"/>
              <a:t>A </a:t>
            </a:r>
            <a:r>
              <a:rPr lang="pt-PT" b="0" dirty="0"/>
              <a:t>leitura dos mapas é uma </a:t>
            </a:r>
            <a:r>
              <a:rPr lang="pt-PT" b="0" dirty="0" smtClean="0"/>
              <a:t>habilidade básica </a:t>
            </a:r>
            <a:r>
              <a:rPr lang="pt-PT" b="0" dirty="0"/>
              <a:t>da comunicação e é utilizada por pessoas </a:t>
            </a:r>
            <a:r>
              <a:rPr lang="pt-PT" b="0" dirty="0" smtClean="0"/>
              <a:t>de muitas </a:t>
            </a:r>
            <a:r>
              <a:rPr lang="pt-PT" b="0" dirty="0"/>
              <a:t>disciplinas, não somente da </a:t>
            </a:r>
            <a:r>
              <a:rPr lang="pt-PT" b="0" dirty="0" smtClean="0"/>
              <a:t>cartografia</a:t>
            </a:r>
          </a:p>
          <a:p>
            <a:r>
              <a:rPr lang="pt-PT" b="0" dirty="0" smtClean="0"/>
              <a:t>Por isso</a:t>
            </a:r>
            <a:r>
              <a:rPr lang="pt-PT" b="0" dirty="0"/>
              <a:t>, é importante que o cartógrafo entenda </a:t>
            </a:r>
            <a:r>
              <a:rPr lang="pt-PT" b="0" dirty="0" smtClean="0"/>
              <a:t>da leitura </a:t>
            </a:r>
            <a:r>
              <a:rPr lang="pt-PT" b="0" dirty="0"/>
              <a:t>dos mapas, para com isto </a:t>
            </a:r>
            <a:r>
              <a:rPr lang="pt-PT" dirty="0"/>
              <a:t>estar capacitado </a:t>
            </a:r>
            <a:r>
              <a:rPr lang="pt-PT" dirty="0" smtClean="0"/>
              <a:t>a mostrar </a:t>
            </a:r>
            <a:r>
              <a:rPr lang="pt-PT" dirty="0"/>
              <a:t>e comunicar as informações que ele </a:t>
            </a:r>
            <a:r>
              <a:rPr lang="pt-PT" dirty="0" smtClean="0"/>
              <a:t>deseja ter </a:t>
            </a:r>
            <a:r>
              <a:rPr lang="pt-PT" dirty="0"/>
              <a:t>nos mapas por ele produzidos, os quais </a:t>
            </a:r>
            <a:r>
              <a:rPr lang="pt-PT" dirty="0" smtClean="0"/>
              <a:t>poderão ter </a:t>
            </a:r>
            <a:r>
              <a:rPr lang="pt-PT" dirty="0"/>
              <a:t>leitores de outras disciplinas</a:t>
            </a:r>
          </a:p>
        </p:txBody>
      </p:sp>
    </p:spTree>
    <p:extLst>
      <p:ext uri="{BB962C8B-B14F-4D97-AF65-F5344CB8AC3E}">
        <p14:creationId xmlns:p14="http://schemas.microsoft.com/office/powerpoint/2010/main" val="18626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126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866775"/>
            <a:ext cx="8229600" cy="4526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Cartografia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Leitura e Interpretação dos Mapas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 smtClean="0"/>
              <a:t>Objectivos dos mapas</a:t>
            </a:r>
          </a:p>
          <a:p>
            <a:pPr lvl="1"/>
            <a:r>
              <a:rPr lang="pt-PT" dirty="0" smtClean="0"/>
              <a:t>[...] </a:t>
            </a:r>
            <a:r>
              <a:rPr lang="pt-PT" dirty="0"/>
              <a:t>localizar lugares e aspectos naturais e culturais na superfície terrestre, tanto em termos absolutos como </a:t>
            </a:r>
            <a:r>
              <a:rPr lang="pt-PT" dirty="0" smtClean="0"/>
              <a:t>relativos;</a:t>
            </a:r>
          </a:p>
          <a:p>
            <a:pPr lvl="1"/>
            <a:r>
              <a:rPr lang="pt-PT" b="0" dirty="0" smtClean="0"/>
              <a:t>Mostrar </a:t>
            </a:r>
            <a:r>
              <a:rPr lang="pt-PT" b="0" dirty="0"/>
              <a:t>e comparar localizações; </a:t>
            </a:r>
            <a:endParaRPr lang="pt-PT" b="0" dirty="0" smtClean="0"/>
          </a:p>
          <a:p>
            <a:pPr lvl="1"/>
            <a:r>
              <a:rPr lang="pt-PT" b="0" dirty="0" smtClean="0"/>
              <a:t>Mostrar </a:t>
            </a:r>
            <a:r>
              <a:rPr lang="pt-PT" b="0" dirty="0"/>
              <a:t>tamanhos e formas de aspectos da Terra; </a:t>
            </a:r>
            <a:endParaRPr lang="pt-PT" b="0" dirty="0" smtClean="0"/>
          </a:p>
          <a:p>
            <a:pPr lvl="1"/>
            <a:r>
              <a:rPr lang="pt-PT" b="0" dirty="0" smtClean="0"/>
              <a:t>Encontrar </a:t>
            </a:r>
            <a:r>
              <a:rPr lang="pt-PT" b="0" dirty="0"/>
              <a:t>distância e </a:t>
            </a:r>
            <a:r>
              <a:rPr lang="pt-PT" b="0" dirty="0" smtClean="0"/>
              <a:t>direcções </a:t>
            </a:r>
            <a:r>
              <a:rPr lang="pt-PT" b="0" dirty="0"/>
              <a:t>entre lugares; </a:t>
            </a:r>
            <a:endParaRPr lang="pt-PT" b="0" dirty="0" smtClean="0"/>
          </a:p>
          <a:p>
            <a:pPr lvl="1"/>
            <a:r>
              <a:rPr lang="pt-PT" b="0" dirty="0"/>
              <a:t>M</a:t>
            </a:r>
            <a:r>
              <a:rPr lang="pt-PT" b="0" dirty="0" smtClean="0"/>
              <a:t>ostrar </a:t>
            </a:r>
            <a:r>
              <a:rPr lang="pt-PT" b="0" dirty="0"/>
              <a:t>elevações e escarpas; visualizar padrões e áreas de </a:t>
            </a:r>
            <a:r>
              <a:rPr lang="pt-PT" b="0" dirty="0" smtClean="0"/>
              <a:t>distribuição;</a:t>
            </a:r>
          </a:p>
          <a:p>
            <a:pPr lvl="1"/>
            <a:r>
              <a:rPr lang="pt-PT" b="0" dirty="0"/>
              <a:t>P</a:t>
            </a:r>
            <a:r>
              <a:rPr lang="pt-PT" b="0" dirty="0" smtClean="0"/>
              <a:t>ermitir </a:t>
            </a:r>
            <a:r>
              <a:rPr lang="pt-PT" b="0" dirty="0"/>
              <a:t>inferências dos dados representados; </a:t>
            </a:r>
            <a:endParaRPr lang="pt-PT" b="0" dirty="0" smtClean="0"/>
          </a:p>
          <a:p>
            <a:pPr lvl="1"/>
            <a:r>
              <a:rPr lang="pt-PT" b="0" dirty="0"/>
              <a:t>M</a:t>
            </a:r>
            <a:r>
              <a:rPr lang="pt-PT" b="0" dirty="0" smtClean="0"/>
              <a:t>ostrar </a:t>
            </a:r>
            <a:r>
              <a:rPr lang="pt-PT" b="0" dirty="0"/>
              <a:t>fluxos, movimentos e difusões de pessoas, mercadorias, e informações; </a:t>
            </a:r>
            <a:endParaRPr lang="pt-PT" b="0" dirty="0" smtClean="0"/>
          </a:p>
          <a:p>
            <a:pPr lvl="1"/>
            <a:r>
              <a:rPr lang="pt-PT" b="0" dirty="0" smtClean="0"/>
              <a:t>Apresentar </a:t>
            </a:r>
            <a:r>
              <a:rPr lang="pt-PT" b="0" dirty="0"/>
              <a:t>distribuição dos eventos naturais e humanos que ocorrem na </a:t>
            </a:r>
            <a:r>
              <a:rPr lang="pt-PT" b="0" dirty="0" smtClean="0"/>
              <a:t>Terra</a:t>
            </a:r>
          </a:p>
        </p:txBody>
      </p:sp>
    </p:spTree>
    <p:extLst>
      <p:ext uri="{BB962C8B-B14F-4D97-AF65-F5344CB8AC3E}">
        <p14:creationId xmlns:p14="http://schemas.microsoft.com/office/powerpoint/2010/main" val="33190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Leitura e Interpretação dos Mapas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pt-PT" dirty="0" smtClean="0"/>
              <a:t>Elementos do mapa (Convenções) e sua importância na leitura e interpretação dos mapas</a:t>
            </a:r>
          </a:p>
          <a:p>
            <a:pPr lvl="1"/>
            <a:r>
              <a:rPr lang="pt-PT" sz="2000" b="0" dirty="0" smtClean="0"/>
              <a:t>Para </a:t>
            </a:r>
            <a:r>
              <a:rPr lang="pt-PT" sz="2000" b="0" dirty="0"/>
              <a:t>estudar a Terra a Geografia recorre a várias formas de representação, entre as quais se destacam os </a:t>
            </a:r>
            <a:r>
              <a:rPr lang="pt-PT" sz="2000" b="0" dirty="0" smtClean="0"/>
              <a:t>mapas, </a:t>
            </a:r>
            <a:r>
              <a:rPr lang="pt-PT" sz="2000" b="0" dirty="0" smtClean="0"/>
              <a:t>cada um com a sua respectiva função</a:t>
            </a:r>
            <a:endParaRPr lang="pt-PT" sz="2000" b="0" dirty="0" smtClean="0"/>
          </a:p>
          <a:p>
            <a:r>
              <a:rPr lang="pt-PT" dirty="0" smtClean="0"/>
              <a:t>Mapas</a:t>
            </a:r>
          </a:p>
          <a:p>
            <a:pPr lvl="1"/>
            <a:r>
              <a:rPr lang="pt-PT" sz="2000" dirty="0" smtClean="0"/>
              <a:t>Cada mapa deve conter título</a:t>
            </a:r>
            <a:r>
              <a:rPr lang="pt-PT" sz="2000" dirty="0"/>
              <a:t>, escala</a:t>
            </a:r>
            <a:r>
              <a:rPr lang="pt-PT" sz="2000" b="0" dirty="0"/>
              <a:t>, </a:t>
            </a:r>
            <a:r>
              <a:rPr lang="pt-PT" sz="2000" dirty="0"/>
              <a:t>legenda</a:t>
            </a:r>
            <a:r>
              <a:rPr lang="pt-PT" sz="2000" b="0" dirty="0"/>
              <a:t>, </a:t>
            </a:r>
            <a:r>
              <a:rPr lang="pt-PT" sz="2000" dirty="0"/>
              <a:t>orientação e coordenadas </a:t>
            </a:r>
            <a:r>
              <a:rPr lang="pt-PT" sz="2000" dirty="0" smtClean="0"/>
              <a:t>geográficas</a:t>
            </a:r>
            <a:endParaRPr lang="pt-PT" sz="2000" b="0" dirty="0"/>
          </a:p>
          <a:p>
            <a:pPr marL="0" indent="0">
              <a:buNone/>
            </a:pPr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916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5633" y="998292"/>
            <a:ext cx="3886200" cy="4953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20" y="1348255"/>
            <a:ext cx="27908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2" r="4414"/>
          <a:stretch/>
        </p:blipFill>
        <p:spPr bwMode="auto">
          <a:xfrm>
            <a:off x="4049633" y="4958968"/>
            <a:ext cx="733424" cy="26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2086"/>
          <a:stretch/>
        </p:blipFill>
        <p:spPr bwMode="auto">
          <a:xfrm>
            <a:off x="3490039" y="1603049"/>
            <a:ext cx="216694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33" y="4411892"/>
            <a:ext cx="547687" cy="81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1823" y="1073374"/>
            <a:ext cx="259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Mapa de Localização da Área de Estudo</a:t>
            </a:r>
            <a:endParaRPr lang="pt-P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1120" y="4733741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Legenda</a:t>
            </a:r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9389" y="1433772"/>
            <a:ext cx="677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Titulo</a:t>
            </a:r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2093587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Orientação</a:t>
            </a:r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4376" y="5674067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Escala (numérica)</a:t>
            </a:r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stCxn id="7" idx="1"/>
            <a:endCxn id="5" idx="3"/>
          </p:cNvCxnSpPr>
          <p:nvPr/>
        </p:nvCxnSpPr>
        <p:spPr>
          <a:xfrm flipH="1" flipV="1">
            <a:off x="5765641" y="1196485"/>
            <a:ext cx="403748" cy="40656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  <a:endCxn id="22535" idx="3"/>
          </p:cNvCxnSpPr>
          <p:nvPr/>
        </p:nvCxnSpPr>
        <p:spPr>
          <a:xfrm flipH="1" flipV="1">
            <a:off x="5587920" y="4819642"/>
            <a:ext cx="703200" cy="8337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0"/>
            <a:endCxn id="22533" idx="2"/>
          </p:cNvCxnSpPr>
          <p:nvPr/>
        </p:nvCxnSpPr>
        <p:spPr>
          <a:xfrm flipH="1" flipV="1">
            <a:off x="4416345" y="5227391"/>
            <a:ext cx="366712" cy="44667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22534" idx="1"/>
          </p:cNvCxnSpPr>
          <p:nvPr/>
        </p:nvCxnSpPr>
        <p:spPr>
          <a:xfrm flipV="1">
            <a:off x="2788346" y="1848318"/>
            <a:ext cx="701693" cy="41454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63301" y="531537"/>
            <a:ext cx="3506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onvenções Cartográficas 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3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Leitura e Interpretação dos Mapas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pt-PT" sz="2400" b="0" dirty="0" smtClean="0"/>
              <a:t>Leitura e interpretação dos mapas</a:t>
            </a:r>
          </a:p>
          <a:p>
            <a:r>
              <a:rPr lang="pt-PT" sz="2400" b="0" dirty="0" smtClean="0"/>
              <a:t>Os fenómenos</a:t>
            </a:r>
          </a:p>
          <a:p>
            <a:pPr lvl="1"/>
            <a:r>
              <a:rPr lang="pt-PT" sz="1800" b="0" dirty="0" smtClean="0"/>
              <a:t>Tipo de fenómenos</a:t>
            </a:r>
          </a:p>
          <a:p>
            <a:pPr lvl="1"/>
            <a:r>
              <a:rPr lang="pt-PT" sz="1800" dirty="0" smtClean="0"/>
              <a:t>Características dos fenómenos: forma, disposição</a:t>
            </a:r>
            <a:endParaRPr lang="pt-PT" sz="1800" dirty="0"/>
          </a:p>
          <a:p>
            <a:pPr lvl="1"/>
            <a:r>
              <a:rPr lang="pt-PT" sz="1800" b="0" dirty="0" smtClean="0"/>
              <a:t>Localização de fenómenos</a:t>
            </a:r>
          </a:p>
          <a:p>
            <a:pPr lvl="1"/>
            <a:r>
              <a:rPr lang="pt-PT" sz="1800" dirty="0" smtClean="0"/>
              <a:t>Relação entre fenómenos</a:t>
            </a:r>
          </a:p>
          <a:p>
            <a:pPr lvl="1"/>
            <a:r>
              <a:rPr lang="pt-PT" sz="1800" dirty="0" smtClean="0"/>
              <a:t>Distribuição</a:t>
            </a:r>
          </a:p>
          <a:p>
            <a:pPr lvl="1"/>
            <a:r>
              <a:rPr lang="pt-PT" sz="1800" dirty="0" smtClean="0"/>
              <a:t>Densidade</a:t>
            </a:r>
          </a:p>
          <a:p>
            <a:pPr lvl="1"/>
            <a:r>
              <a:rPr lang="pt-PT" sz="1800" dirty="0"/>
              <a:t>P</a:t>
            </a:r>
            <a:r>
              <a:rPr lang="pt-PT" sz="1800" dirty="0" smtClean="0"/>
              <a:t>adrão</a:t>
            </a:r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76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286000"/>
            <a:ext cx="71310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21920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Explique esta figura!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Bibliografia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0" dirty="0" smtClean="0"/>
              <a:t>Anderson, Paul S. (1981): </a:t>
            </a:r>
            <a:r>
              <a:rPr lang="pt-PT" b="0" dirty="0" smtClean="0"/>
              <a:t>Princípios de Cartografia Básica. VOLUME </a:t>
            </a:r>
            <a:r>
              <a:rPr lang="pt-PT" b="0" dirty="0"/>
              <a:t>No. 1 </a:t>
            </a:r>
            <a:r>
              <a:rPr lang="pt-PT" b="0" dirty="0" smtClean="0"/>
              <a:t>(Capítulos </a:t>
            </a:r>
            <a:r>
              <a:rPr lang="pt-PT" b="0" dirty="0"/>
              <a:t>1 a 7) da </a:t>
            </a:r>
            <a:r>
              <a:rPr lang="pt-PT" b="0" dirty="0" smtClean="0"/>
              <a:t>Série Princípios de Cartografia</a:t>
            </a:r>
            <a:endParaRPr lang="pt-PT" b="0" dirty="0"/>
          </a:p>
        </p:txBody>
      </p:sp>
    </p:spTree>
    <p:extLst>
      <p:ext uri="{BB962C8B-B14F-4D97-AF65-F5344CB8AC3E}">
        <p14:creationId xmlns:p14="http://schemas.microsoft.com/office/powerpoint/2010/main" val="36407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Os grandes componentes da Cartografia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dirty="0"/>
              <a:t>A cartografia pode ser subdividida de muitas </a:t>
            </a:r>
            <a:r>
              <a:rPr lang="pt-PT" sz="2400" dirty="0" smtClean="0"/>
              <a:t>maneiras</a:t>
            </a:r>
          </a:p>
          <a:p>
            <a:pPr lvl="1"/>
            <a:r>
              <a:rPr lang="pt-PT" dirty="0" smtClean="0"/>
              <a:t>Uma </a:t>
            </a:r>
            <a:r>
              <a:rPr lang="pt-PT" dirty="0"/>
              <a:t>subdivisão </a:t>
            </a:r>
            <a:r>
              <a:rPr lang="pt-PT" dirty="0" smtClean="0"/>
              <a:t>distingue: </a:t>
            </a:r>
          </a:p>
          <a:p>
            <a:pPr lvl="2"/>
            <a:r>
              <a:rPr lang="pt-PT" sz="2400" dirty="0" smtClean="0"/>
              <a:t>Cartografia básica</a:t>
            </a:r>
          </a:p>
          <a:p>
            <a:pPr lvl="2"/>
            <a:r>
              <a:rPr lang="pt-PT" sz="2400" dirty="0" smtClean="0"/>
              <a:t>Cartografia </a:t>
            </a:r>
            <a:r>
              <a:rPr lang="pt-PT" sz="2400" dirty="0" smtClean="0"/>
              <a:t>temática e</a:t>
            </a:r>
          </a:p>
          <a:p>
            <a:pPr lvl="2"/>
            <a:r>
              <a:rPr lang="pt-PT" sz="2400" dirty="0" smtClean="0"/>
              <a:t>Cartografia </a:t>
            </a:r>
            <a:r>
              <a:rPr lang="pt-PT" sz="2400" dirty="0" smtClean="0"/>
              <a:t>especial</a:t>
            </a:r>
          </a:p>
          <a:p>
            <a:r>
              <a:rPr lang="pt-PT" dirty="0" smtClean="0"/>
              <a:t>Os </a:t>
            </a:r>
            <a:r>
              <a:rPr lang="pt-PT" dirty="0"/>
              <a:t>17 principais componentes da </a:t>
            </a:r>
            <a:r>
              <a:rPr lang="pt-PT" dirty="0" smtClean="0"/>
              <a:t>Cartografia transcendem esta subdivisão </a:t>
            </a:r>
            <a:r>
              <a:rPr lang="pt-PT" dirty="0"/>
              <a:t>e abrange todos </a:t>
            </a:r>
            <a:r>
              <a:rPr lang="pt-PT" dirty="0" smtClean="0"/>
              <a:t>aspectos </a:t>
            </a:r>
            <a:r>
              <a:rPr lang="pt-PT" dirty="0"/>
              <a:t>incluídos na maioria dos livros </a:t>
            </a:r>
            <a:r>
              <a:rPr lang="pt-PT" dirty="0" smtClean="0"/>
              <a:t>de </a:t>
            </a:r>
            <a:r>
              <a:rPr lang="pt-PT" dirty="0"/>
              <a:t>cartografia. 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9274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409700"/>
            <a:ext cx="5324795" cy="525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3048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Esquema de </a:t>
            </a:r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 grandes Componentes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Cartografia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724275" y="4972050"/>
            <a:ext cx="1676400" cy="990600"/>
          </a:xfrm>
          <a:custGeom>
            <a:avLst/>
            <a:gdLst>
              <a:gd name="connsiteX0" fmla="*/ 0 w 2438400"/>
              <a:gd name="connsiteY0" fmla="*/ 28575 h 2066925"/>
              <a:gd name="connsiteX1" fmla="*/ 9525 w 2438400"/>
              <a:gd name="connsiteY1" fmla="*/ 1828800 h 2066925"/>
              <a:gd name="connsiteX2" fmla="*/ 390525 w 2438400"/>
              <a:gd name="connsiteY2" fmla="*/ 2057400 h 2066925"/>
              <a:gd name="connsiteX3" fmla="*/ 1419225 w 2438400"/>
              <a:gd name="connsiteY3" fmla="*/ 2066925 h 2066925"/>
              <a:gd name="connsiteX4" fmla="*/ 1781175 w 2438400"/>
              <a:gd name="connsiteY4" fmla="*/ 1733550 h 2066925"/>
              <a:gd name="connsiteX5" fmla="*/ 2228850 w 2438400"/>
              <a:gd name="connsiteY5" fmla="*/ 1047750 h 2066925"/>
              <a:gd name="connsiteX6" fmla="*/ 2400300 w 2438400"/>
              <a:gd name="connsiteY6" fmla="*/ 390525 h 2066925"/>
              <a:gd name="connsiteX7" fmla="*/ 2438400 w 2438400"/>
              <a:gd name="connsiteY7" fmla="*/ 0 h 2066925"/>
              <a:gd name="connsiteX8" fmla="*/ 0 w 2438400"/>
              <a:gd name="connsiteY8" fmla="*/ 28575 h 206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400" h="2066925">
                <a:moveTo>
                  <a:pt x="0" y="28575"/>
                </a:moveTo>
                <a:lnTo>
                  <a:pt x="9525" y="1828800"/>
                </a:lnTo>
                <a:lnTo>
                  <a:pt x="390525" y="2057400"/>
                </a:lnTo>
                <a:lnTo>
                  <a:pt x="1419225" y="2066925"/>
                </a:lnTo>
                <a:lnTo>
                  <a:pt x="1781175" y="1733550"/>
                </a:lnTo>
                <a:lnTo>
                  <a:pt x="2228850" y="1047750"/>
                </a:lnTo>
                <a:lnTo>
                  <a:pt x="2400300" y="390525"/>
                </a:lnTo>
                <a:lnTo>
                  <a:pt x="2438400" y="0"/>
                </a:lnTo>
                <a:lnTo>
                  <a:pt x="0" y="28575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ctangle 3"/>
          <p:cNvSpPr/>
          <p:nvPr/>
        </p:nvSpPr>
        <p:spPr>
          <a:xfrm>
            <a:off x="5715000" y="838200"/>
            <a:ext cx="3352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Esses componentes são também os mais importantes aspectos que o cartógrafo precisa entender e aprender</a:t>
            </a:r>
          </a:p>
          <a:p>
            <a:pPr lvl="1"/>
            <a:endParaRPr lang="pt-P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Não são mutuamente exclusivos, isto é, eles se sobrepõem de muitas maneiras. </a:t>
            </a:r>
            <a:endParaRPr lang="pt-P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0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/>
              <a:t>Cartografia 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Com interesse em particular para a disciplina é a divisão da cartografia em:</a:t>
            </a:r>
          </a:p>
          <a:p>
            <a:endParaRPr lang="pt-PT" dirty="0" smtClean="0"/>
          </a:p>
          <a:p>
            <a:pPr lvl="1"/>
            <a:r>
              <a:rPr lang="pt-PT" dirty="0" smtClean="0"/>
              <a:t>Cartografia sistemática ou de base</a:t>
            </a:r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Cartografia temática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482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0" b="5179"/>
          <a:stretch/>
        </p:blipFill>
        <p:spPr bwMode="auto">
          <a:xfrm>
            <a:off x="533400" y="828675"/>
            <a:ext cx="822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916664"/>
            <a:ext cx="8229600" cy="4526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Cartografia sistemática ou de base 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3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PT" dirty="0" smtClean="0"/>
              <a:t>Cartografia sistemática ou de base: Ex.: </a:t>
            </a:r>
            <a:r>
              <a:rPr lang="pt-PT" dirty="0"/>
              <a:t>Carta </a:t>
            </a:r>
            <a:r>
              <a:rPr lang="pt-PT" dirty="0" smtClean="0"/>
              <a:t>Topográfica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5080"/>
            <a:ext cx="827532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0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1345</Words>
  <Application>Microsoft Office PowerPoint</Application>
  <PresentationFormat>On-screen Show (4:3)</PresentationFormat>
  <Paragraphs>131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Cartografia e SIG</vt:lpstr>
      <vt:lpstr>Tema 1: Introdução à Cartografia e aos Sistemas de Informação Geográfica &amp; Leitura de Mapas</vt:lpstr>
      <vt:lpstr>PowerPoint Presentation</vt:lpstr>
      <vt:lpstr>PowerPoint Presentation</vt:lpstr>
      <vt:lpstr>Os grandes componentes da Cartografia</vt:lpstr>
      <vt:lpstr>PowerPoint Presentation</vt:lpstr>
      <vt:lpstr>Cartografia </vt:lpstr>
      <vt:lpstr>PowerPoint Presentation</vt:lpstr>
      <vt:lpstr>Cartografia sistemática ou de base: Ex.: Carta Topográfica</vt:lpstr>
      <vt:lpstr>Cartografia temática</vt:lpstr>
      <vt:lpstr>Cartografia temática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Dados espaciais (vectorial, raster, alfanuméricos)</vt:lpstr>
      <vt:lpstr>Dados espaciais (vectorial, raster, alfanuméricos)</vt:lpstr>
      <vt:lpstr>Projecções cartográficas</vt:lpstr>
      <vt:lpstr>Projecções cartográficas</vt:lpstr>
      <vt:lpstr>Projecções cartográficas</vt:lpstr>
      <vt:lpstr>Sistemas de coordenadas</vt:lpstr>
      <vt:lpstr>PowerPoint Presentation</vt:lpstr>
      <vt:lpstr>PowerPoint Presentation</vt:lpstr>
      <vt:lpstr>PowerPoint Presentation</vt:lpstr>
      <vt:lpstr>Leitura e Interpretação dos Mapas</vt:lpstr>
      <vt:lpstr>Leitura e Interpretação dos Mapas</vt:lpstr>
      <vt:lpstr>Leitura e Interpretação dos Mapas</vt:lpstr>
      <vt:lpstr>PowerPoint Presentation</vt:lpstr>
      <vt:lpstr>Leitura e Interpretação dos Mapas</vt:lpstr>
      <vt:lpstr>PowerPoint Presentation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Cartografia para SIG</dc:title>
  <dc:creator>Inocencio Pereira</dc:creator>
  <cp:lastModifiedBy>Inocencio Pereira</cp:lastModifiedBy>
  <cp:revision>30</cp:revision>
  <dcterms:created xsi:type="dcterms:W3CDTF">2019-08-09T07:30:41Z</dcterms:created>
  <dcterms:modified xsi:type="dcterms:W3CDTF">2019-08-09T16:24:56Z</dcterms:modified>
</cp:coreProperties>
</file>